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7"/>
  </p:notesMasterIdLst>
  <p:handoutMasterIdLst>
    <p:handoutMasterId r:id="rId148"/>
  </p:handoutMasterIdLst>
  <p:sldIdLst>
    <p:sldId id="261" r:id="rId2"/>
    <p:sldId id="349" r:id="rId3"/>
    <p:sldId id="350" r:id="rId4"/>
    <p:sldId id="351" r:id="rId5"/>
    <p:sldId id="302" r:id="rId6"/>
    <p:sldId id="375" r:id="rId7"/>
    <p:sldId id="376" r:id="rId8"/>
    <p:sldId id="373" r:id="rId9"/>
    <p:sldId id="421" r:id="rId10"/>
    <p:sldId id="374" r:id="rId11"/>
    <p:sldId id="372" r:id="rId12"/>
    <p:sldId id="269" r:id="rId13"/>
    <p:sldId id="423" r:id="rId14"/>
    <p:sldId id="263" r:id="rId15"/>
    <p:sldId id="424" r:id="rId16"/>
    <p:sldId id="425" r:id="rId17"/>
    <p:sldId id="265" r:id="rId18"/>
    <p:sldId id="426" r:id="rId19"/>
    <p:sldId id="427" r:id="rId20"/>
    <p:sldId id="428" r:id="rId21"/>
    <p:sldId id="306" r:id="rId22"/>
    <p:sldId id="391" r:id="rId23"/>
    <p:sldId id="392" r:id="rId24"/>
    <p:sldId id="390" r:id="rId25"/>
    <p:sldId id="308" r:id="rId26"/>
    <p:sldId id="309" r:id="rId27"/>
    <p:sldId id="377" r:id="rId28"/>
    <p:sldId id="310" r:id="rId29"/>
    <p:sldId id="311" r:id="rId30"/>
    <p:sldId id="312" r:id="rId31"/>
    <p:sldId id="378" r:id="rId32"/>
    <p:sldId id="314" r:id="rId33"/>
    <p:sldId id="379" r:id="rId34"/>
    <p:sldId id="380" r:id="rId35"/>
    <p:sldId id="315" r:id="rId36"/>
    <p:sldId id="316" r:id="rId37"/>
    <p:sldId id="317" r:id="rId38"/>
    <p:sldId id="381" r:id="rId39"/>
    <p:sldId id="352" r:id="rId40"/>
    <p:sldId id="456" r:id="rId41"/>
    <p:sldId id="354" r:id="rId42"/>
    <p:sldId id="353" r:id="rId43"/>
    <p:sldId id="355" r:id="rId44"/>
    <p:sldId id="383" r:id="rId45"/>
    <p:sldId id="323" r:id="rId46"/>
    <p:sldId id="325" r:id="rId47"/>
    <p:sldId id="385" r:id="rId48"/>
    <p:sldId id="324" r:id="rId49"/>
    <p:sldId id="387" r:id="rId50"/>
    <p:sldId id="386" r:id="rId51"/>
    <p:sldId id="388" r:id="rId52"/>
    <p:sldId id="330" r:id="rId53"/>
    <p:sldId id="468" r:id="rId54"/>
    <p:sldId id="331" r:id="rId55"/>
    <p:sldId id="457" r:id="rId56"/>
    <p:sldId id="464" r:id="rId57"/>
    <p:sldId id="272" r:id="rId58"/>
    <p:sldId id="273" r:id="rId59"/>
    <p:sldId id="429" r:id="rId60"/>
    <p:sldId id="430" r:id="rId61"/>
    <p:sldId id="276" r:id="rId62"/>
    <p:sldId id="431" r:id="rId63"/>
    <p:sldId id="278" r:id="rId64"/>
    <p:sldId id="432" r:id="rId65"/>
    <p:sldId id="467" r:id="rId66"/>
    <p:sldId id="433" r:id="rId67"/>
    <p:sldId id="434" r:id="rId68"/>
    <p:sldId id="332" r:id="rId69"/>
    <p:sldId id="333" r:id="rId70"/>
    <p:sldId id="449" r:id="rId71"/>
    <p:sldId id="451" r:id="rId72"/>
    <p:sldId id="395" r:id="rId73"/>
    <p:sldId id="334" r:id="rId74"/>
    <p:sldId id="396" r:id="rId75"/>
    <p:sldId id="398" r:id="rId76"/>
    <p:sldId id="454" r:id="rId77"/>
    <p:sldId id="455" r:id="rId78"/>
    <p:sldId id="394" r:id="rId79"/>
    <p:sldId id="399" r:id="rId80"/>
    <p:sldId id="453" r:id="rId81"/>
    <p:sldId id="458" r:id="rId82"/>
    <p:sldId id="345" r:id="rId83"/>
    <p:sldId id="435" r:id="rId84"/>
    <p:sldId id="459" r:id="rId85"/>
    <p:sldId id="460" r:id="rId86"/>
    <p:sldId id="438" r:id="rId87"/>
    <p:sldId id="463" r:id="rId88"/>
    <p:sldId id="470" r:id="rId89"/>
    <p:sldId id="439" r:id="rId90"/>
    <p:sldId id="440" r:id="rId91"/>
    <p:sldId id="441" r:id="rId92"/>
    <p:sldId id="346" r:id="rId93"/>
    <p:sldId id="471" r:id="rId94"/>
    <p:sldId id="472" r:id="rId95"/>
    <p:sldId id="290" r:id="rId96"/>
    <p:sldId id="291" r:id="rId97"/>
    <p:sldId id="473" r:id="rId98"/>
    <p:sldId id="347" r:id="rId99"/>
    <p:sldId id="475" r:id="rId100"/>
    <p:sldId id="476" r:id="rId101"/>
    <p:sldId id="477" r:id="rId102"/>
    <p:sldId id="478" r:id="rId103"/>
    <p:sldId id="479" r:id="rId104"/>
    <p:sldId id="293" r:id="rId105"/>
    <p:sldId id="297" r:id="rId106"/>
    <p:sldId id="298" r:id="rId107"/>
    <p:sldId id="348" r:id="rId108"/>
    <p:sldId id="442" r:id="rId109"/>
    <p:sldId id="443" r:id="rId110"/>
    <p:sldId id="444" r:id="rId111"/>
    <p:sldId id="474" r:id="rId112"/>
    <p:sldId id="366" r:id="rId113"/>
    <p:sldId id="411" r:id="rId114"/>
    <p:sldId id="406" r:id="rId115"/>
    <p:sldId id="368" r:id="rId116"/>
    <p:sldId id="410" r:id="rId117"/>
    <p:sldId id="405" r:id="rId118"/>
    <p:sldId id="408" r:id="rId119"/>
    <p:sldId id="409" r:id="rId120"/>
    <p:sldId id="407" r:id="rId121"/>
    <p:sldId id="445" r:id="rId122"/>
    <p:sldId id="469" r:id="rId123"/>
    <p:sldId id="370" r:id="rId124"/>
    <p:sldId id="369" r:id="rId125"/>
    <p:sldId id="416" r:id="rId126"/>
    <p:sldId id="415" r:id="rId127"/>
    <p:sldId id="365" r:id="rId128"/>
    <p:sldId id="446" r:id="rId129"/>
    <p:sldId id="447" r:id="rId130"/>
    <p:sldId id="448" r:id="rId131"/>
    <p:sldId id="358" r:id="rId132"/>
    <p:sldId id="356" r:id="rId133"/>
    <p:sldId id="359" r:id="rId134"/>
    <p:sldId id="417" r:id="rId135"/>
    <p:sldId id="360" r:id="rId136"/>
    <p:sldId id="414" r:id="rId137"/>
    <p:sldId id="413" r:id="rId138"/>
    <p:sldId id="420" r:id="rId139"/>
    <p:sldId id="357" r:id="rId140"/>
    <p:sldId id="362" r:id="rId141"/>
    <p:sldId id="418" r:id="rId142"/>
    <p:sldId id="364" r:id="rId143"/>
    <p:sldId id="419" r:id="rId144"/>
    <p:sldId id="382" r:id="rId145"/>
    <p:sldId id="422" r:id="rId14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2095F2"/>
    <a:srgbClr val="AB51A8"/>
    <a:srgbClr val="00BBD3"/>
    <a:srgbClr val="438ECC"/>
    <a:srgbClr val="84A4C1"/>
    <a:srgbClr val="EFEFEE"/>
    <a:srgbClr val="4D4D4D"/>
    <a:srgbClr val="ED6F49"/>
    <a:srgbClr val="F7AA44"/>
    <a:srgbClr val="0095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9" autoAdjust="0"/>
    <p:restoredTop sz="94660"/>
  </p:normalViewPr>
  <p:slideViewPr>
    <p:cSldViewPr snapToObjects="1">
      <p:cViewPr varScale="1">
        <p:scale>
          <a:sx n="167" d="100"/>
          <a:sy n="167" d="100"/>
        </p:scale>
        <p:origin x="-488" y="-96"/>
      </p:cViewPr>
      <p:guideLst>
        <p:guide orient="horz" pos="3300"/>
        <p:guide pos="1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presProps" Target="presProps.xml"/><Relationship Id="rId151" Type="http://schemas.openxmlformats.org/officeDocument/2006/relationships/viewProps" Target="viewProps.xml"/><Relationship Id="rId152" Type="http://schemas.openxmlformats.org/officeDocument/2006/relationships/theme" Target="theme/theme1.xml"/><Relationship Id="rId15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notesMaster" Target="notesMasters/notesMaster1.xml"/><Relationship Id="rId148" Type="http://schemas.openxmlformats.org/officeDocument/2006/relationships/handoutMaster" Target="handoutMasters/handoutMaster1.xml"/><Relationship Id="rId14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37446-253D-9247-BD46-8A12B019035C}" type="datetimeFigureOut">
              <a:rPr lang="de-DE" smtClean="0"/>
              <a:t>26.10.14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A0E18-8E45-A047-8044-333E78887F3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37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3069-EAFB-4145-8E4B-04F54E649D99}" type="datetimeFigureOut">
              <a:rPr lang="de-DE" smtClean="0"/>
              <a:pPr/>
              <a:t>26.10.14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AC1AA-0751-8243-836D-342D444A6997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941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90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RENE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658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Im Bild </a:t>
            </a:r>
            <a:r>
              <a:rPr lang="de-DE" dirty="0" err="1" smtClean="0"/>
              <a:t>master</a:t>
            </a:r>
            <a:r>
              <a:rPr lang="de-DE" dirty="0" smtClean="0"/>
              <a:t> durch </a:t>
            </a:r>
            <a:r>
              <a:rPr lang="de-DE" dirty="0" err="1" smtClean="0"/>
              <a:t>origin/master</a:t>
            </a:r>
            <a:r>
              <a:rPr lang="de-DE" baseline="0" dirty="0" smtClean="0"/>
              <a:t> und </a:t>
            </a:r>
            <a:r>
              <a:rPr lang="de-DE" baseline="0" dirty="0" err="1" smtClean="0"/>
              <a:t>feature-a</a:t>
            </a:r>
            <a:r>
              <a:rPr lang="de-DE" baseline="0" dirty="0" smtClean="0"/>
              <a:t> durch </a:t>
            </a:r>
            <a:r>
              <a:rPr lang="de-DE" baseline="0" dirty="0" err="1" smtClean="0"/>
              <a:t>master</a:t>
            </a:r>
            <a:r>
              <a:rPr lang="de-DE" baseline="0" dirty="0" smtClean="0"/>
              <a:t> ersetzen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6164CF-F871-3D47-A661-2FEA5BB7AC1F}" type="slidenum">
              <a:rPr lang="de-DE" smtClean="0"/>
              <a:pPr/>
              <a:t>58</a:t>
            </a:fld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Unabhängig von der Technik (Submodule oder </a:t>
            </a:r>
            <a:r>
              <a:rPr lang="de-DE" dirty="0" err="1" smtClean="0"/>
              <a:t>Subtree</a:t>
            </a:r>
            <a:r>
              <a:rPr lang="de-DE" dirty="0" smtClean="0"/>
              <a:t>) =&gt; nach „außen“ sieht es gleich</a:t>
            </a:r>
            <a:r>
              <a:rPr lang="de-DE" baseline="0" dirty="0" smtClean="0"/>
              <a:t> aus: EIN Unterverzeichnis, in dem das eingebundene Repository liegt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AC1AA-0751-8243-836D-342D444A6997}" type="slidenum">
              <a:rPr lang="de-DE" smtClean="0"/>
              <a:pPr/>
              <a:t>88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44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Aus Subversion bekannt mit externals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Bild mit Historie</a:t>
            </a:r>
          </a:p>
          <a:p>
            <a:pPr lvl="0">
              <a:defRPr sz="1800"/>
            </a:pPr>
            <a:r>
              <a:rPr sz="2200"/>
              <a:t>Squash erklären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Vorteil: Änderungen müssen nciht sofort zurück ins Modul: Patches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0" name="Shape 3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Split auch geeignet um Repos zu trennen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wmf"/><Relationship Id="rId3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 - Normal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E1A29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2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 - Normal ohne Fuss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596467"/>
          </a:xfrm>
        </p:spPr>
        <p:txBody>
          <a:bodyPr lIns="0" tIns="0" rIns="0" bIns="0"/>
          <a:lstStyle>
            <a:lvl2pPr marL="742950" indent="-285750">
              <a:buFont typeface="Arial"/>
              <a:buChar char="•"/>
              <a:defRPr/>
            </a:lvl2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NORMALE FOLIE OHNE FUSSZEILE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52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  <a:effectLst>
            <a:outerShdw blurRad="50800" dist="38100" dir="5400000" sx="101000" sy="101000" rotWithShape="0">
              <a:srgbClr val="000000">
                <a:alpha val="21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50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 - Neues Thema begin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>
          <a:xfrm>
            <a:off x="1123950" y="2146300"/>
            <a:ext cx="6896100" cy="256540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352550" y="2451100"/>
            <a:ext cx="6407150" cy="800100"/>
          </a:xfrm>
        </p:spPr>
        <p:txBody>
          <a:bodyPr lIns="0" tIns="0" rIns="0" bIns="0"/>
          <a:lstStyle>
            <a:lvl1pPr marL="0" indent="0">
              <a:buNone/>
              <a:defRPr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352550" y="3915833"/>
            <a:ext cx="6407150" cy="5334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rgbClr val="EFEFEE"/>
                </a:solidFill>
              </a:defRPr>
            </a:lvl1pPr>
          </a:lstStyle>
          <a:p>
            <a:pPr lvl="0"/>
            <a:r>
              <a:rPr lang="de-DE" dirty="0" smtClean="0"/>
              <a:t>Stichpunkte</a:t>
            </a:r>
            <a:endParaRPr lang="de-DE" dirty="0"/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1352550" y="3035300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315884" y="185738"/>
            <a:ext cx="8512232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de-DE" dirty="0" smtClean="0"/>
              <a:t>ZWISCHEN FOLIE</a:t>
            </a:r>
            <a:endParaRPr lang="de-DE" dirty="0"/>
          </a:p>
        </p:txBody>
      </p:sp>
      <p:pic>
        <p:nvPicPr>
          <p:cNvPr id="13" name="Bild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0712" y="2369313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9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- Übung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 lIns="0" tIns="0" rIns="0" bIns="0"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  <a:lvl2pPr marL="742950" indent="-285750">
              <a:buFont typeface="Arial"/>
              <a:buChar char="•"/>
              <a:defRPr>
                <a:solidFill>
                  <a:schemeClr val="accent1">
                    <a:lumMod val="75000"/>
                  </a:schemeClr>
                </a:solidFill>
              </a:defRPr>
            </a:lvl2pPr>
            <a:lvl3pPr>
              <a:defRPr>
                <a:solidFill>
                  <a:schemeClr val="accent1">
                    <a:lumMod val="75000"/>
                  </a:schemeClr>
                </a:solidFill>
              </a:defRPr>
            </a:lvl3pPr>
            <a:lvl4pPr>
              <a:defRPr>
                <a:solidFill>
                  <a:schemeClr val="accent1">
                    <a:lumMod val="75000"/>
                  </a:schemeClr>
                </a:solidFill>
              </a:defRPr>
            </a:lvl4pPr>
            <a:lvl5pPr>
              <a:defRPr>
                <a:solidFill>
                  <a:schemeClr val="accent1">
                    <a:lumMod val="7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Titelplatzhalter 10"/>
          <p:cNvSpPr>
            <a:spLocks noGrp="1"/>
          </p:cNvSpPr>
          <p:nvPr>
            <p:ph type="title" hasCustomPrompt="1"/>
          </p:nvPr>
        </p:nvSpPr>
        <p:spPr>
          <a:xfrm>
            <a:off x="1259632" y="234910"/>
            <a:ext cx="7208444" cy="4461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>
                <a:solidFill>
                  <a:srgbClr val="438ECC"/>
                </a:solidFill>
              </a:defRPr>
            </a:lvl1pPr>
          </a:lstStyle>
          <a:p>
            <a:r>
              <a:rPr lang="de-DE" dirty="0" smtClean="0"/>
              <a:t>ÜBUNGSFOLIE</a:t>
            </a:r>
            <a:endParaRPr lang="de-DE" dirty="0"/>
          </a:p>
        </p:txBody>
      </p:sp>
      <p:cxnSp>
        <p:nvCxnSpPr>
          <p:cNvPr id="8" name="Gerade Verbindung 7"/>
          <p:cNvCxnSpPr/>
          <p:nvPr userDrawn="1"/>
        </p:nvCxnSpPr>
        <p:spPr>
          <a:xfrm flipV="1">
            <a:off x="315884" y="6415390"/>
            <a:ext cx="8512232" cy="17160"/>
          </a:xfrm>
          <a:prstGeom prst="line">
            <a:avLst/>
          </a:prstGeom>
          <a:ln w="63500">
            <a:solidFill>
              <a:srgbClr val="84A4C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el 1"/>
          <p:cNvSpPr txBox="1">
            <a:spLocks/>
          </p:cNvSpPr>
          <p:nvPr userDrawn="1"/>
        </p:nvSpPr>
        <p:spPr>
          <a:xfrm>
            <a:off x="315884" y="6456363"/>
            <a:ext cx="8601132" cy="6153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kern="1200">
                <a:solidFill>
                  <a:srgbClr val="4D4D4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1600" b="0" dirty="0" smtClean="0">
                <a:solidFill>
                  <a:srgbClr val="BDBABA"/>
                </a:solidFill>
              </a:rPr>
              <a:t>RENÉ PREISSEL, NILS HARTMANN | W-JAX 07. NOVEMBER 2014</a:t>
            </a:r>
            <a:endParaRPr lang="de-DE" sz="1600" b="0" dirty="0">
              <a:solidFill>
                <a:srgbClr val="BDBABA"/>
              </a:solidFill>
            </a:endParaRPr>
          </a:p>
        </p:txBody>
      </p:sp>
      <p:pic>
        <p:nvPicPr>
          <p:cNvPr id="2" name="Bild 1" descr="Unbenannt-2.wm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6525856"/>
            <a:ext cx="282007" cy="282007"/>
          </a:xfrm>
          <a:prstGeom prst="rect">
            <a:avLst/>
          </a:prstGeom>
        </p:spPr>
      </p:pic>
      <p:cxnSp>
        <p:nvCxnSpPr>
          <p:cNvPr id="11" name="Gerade Verbindung 10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6159" y="179237"/>
            <a:ext cx="83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52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platzhalter 10"/>
          <p:cNvSpPr>
            <a:spLocks noGrp="1"/>
          </p:cNvSpPr>
          <p:nvPr>
            <p:ph type="title"/>
          </p:nvPr>
        </p:nvSpPr>
        <p:spPr>
          <a:xfrm>
            <a:off x="328586" y="185738"/>
            <a:ext cx="8229600" cy="446128"/>
          </a:xfrm>
          <a:prstGeom prst="rect">
            <a:avLst/>
          </a:prstGeom>
        </p:spPr>
        <p:txBody>
          <a:bodyPr vert="horz" lIns="0" tIns="0" rIns="91440" bIns="0" rtlCol="0" anchor="ctr">
            <a:normAutofit/>
          </a:bodyPr>
          <a:lstStyle/>
          <a:p>
            <a:r>
              <a:rPr lang="de-DE" dirty="0" smtClean="0"/>
              <a:t>FOLIE TITEL</a:t>
            </a:r>
            <a:endParaRPr lang="de-DE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15884" y="744045"/>
            <a:ext cx="8512232" cy="0"/>
          </a:xfrm>
          <a:prstGeom prst="line">
            <a:avLst/>
          </a:prstGeom>
          <a:ln w="63500">
            <a:solidFill>
              <a:srgbClr val="F050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0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1" r:id="rId3"/>
    <p:sldLayoutId id="2147483654" r:id="rId4"/>
    <p:sldLayoutId id="214748365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3400" b="1" kern="1200">
          <a:solidFill>
            <a:srgbClr val="4D4D4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4D4D4D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4D4D4D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4D4D4D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4D4D4D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em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em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e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emf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ajoberstar/grgit" TargetMode="Externa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W-JAX 07.11.14 | WORKSHOP</a:t>
            </a:r>
            <a:endParaRPr lang="de-DE" dirty="0"/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315884" y="6316465"/>
            <a:ext cx="8512232" cy="17160"/>
          </a:xfrm>
          <a:prstGeom prst="line">
            <a:avLst/>
          </a:prstGeom>
          <a:ln w="63500">
            <a:solidFill>
              <a:srgbClr val="E8442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hteck 6"/>
          <p:cNvSpPr/>
          <p:nvPr/>
        </p:nvSpPr>
        <p:spPr>
          <a:xfrm>
            <a:off x="937800" y="3035300"/>
            <a:ext cx="7046502" cy="2369791"/>
          </a:xfrm>
          <a:prstGeom prst="rect">
            <a:avLst/>
          </a:prstGeom>
          <a:solidFill>
            <a:srgbClr val="E84427"/>
          </a:solidFill>
          <a:ln>
            <a:noFill/>
          </a:ln>
          <a:effectLst>
            <a:outerShdw blurRad="50800" dist="38100" dir="5400000" sx="101000" sy="101000" algn="t" rotWithShape="0">
              <a:prstClr val="black">
                <a:alpha val="21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9"/>
          <p:cNvSpPr txBox="1">
            <a:spLocks/>
          </p:cNvSpPr>
          <p:nvPr/>
        </p:nvSpPr>
        <p:spPr>
          <a:xfrm>
            <a:off x="2482918" y="3247172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 smtClean="0"/>
              <a:t>WERDEN SIE GIT EXPERTE!</a:t>
            </a:r>
            <a:endParaRPr lang="de-DE" sz="3600" dirty="0"/>
          </a:p>
        </p:txBody>
      </p:sp>
      <p:sp>
        <p:nvSpPr>
          <p:cNvPr id="9" name="Textplatzhalter 11"/>
          <p:cNvSpPr txBox="1">
            <a:spLocks/>
          </p:cNvSpPr>
          <p:nvPr/>
        </p:nvSpPr>
        <p:spPr>
          <a:xfrm>
            <a:off x="2482918" y="4451091"/>
            <a:ext cx="6407150" cy="7942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smtClean="0"/>
              <a:t>René </a:t>
            </a:r>
            <a:r>
              <a:rPr lang="de-DE" sz="2000" dirty="0" err="1" smtClean="0"/>
              <a:t>Preißel</a:t>
            </a:r>
            <a:r>
              <a:rPr lang="de-DE" sz="2000" dirty="0" smtClean="0"/>
              <a:t> (</a:t>
            </a:r>
            <a:r>
              <a:rPr lang="de-DE" sz="2000" dirty="0" err="1" smtClean="0"/>
              <a:t>eToSquare</a:t>
            </a:r>
            <a:r>
              <a:rPr lang="de-DE" sz="2000" dirty="0" smtClean="0"/>
              <a:t>)</a:t>
            </a:r>
          </a:p>
          <a:p>
            <a:r>
              <a:rPr lang="de-DE" sz="2000" dirty="0" smtClean="0"/>
              <a:t>Nils Hartmann (Techniker Krankenkasse)</a:t>
            </a:r>
            <a:endParaRPr lang="de-DE" sz="2000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2482918" y="3846860"/>
            <a:ext cx="5245534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400" y="3648616"/>
            <a:ext cx="1155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5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Eclipse</a:t>
            </a:r>
            <a:r>
              <a:rPr lang="de-DE" sz="2800" dirty="0" smtClean="0"/>
              <a:t> 4.4SR1 mit </a:t>
            </a:r>
            <a:r>
              <a:rPr lang="de-DE" sz="2800" dirty="0" err="1" smtClean="0"/>
              <a:t>EGit</a:t>
            </a:r>
            <a:r>
              <a:rPr lang="de-DE" sz="2800" dirty="0" smtClean="0"/>
              <a:t> und </a:t>
            </a:r>
            <a:r>
              <a:rPr lang="de-DE" sz="2800" dirty="0" err="1" smtClean="0"/>
              <a:t>JGit</a:t>
            </a:r>
            <a:r>
              <a:rPr lang="de-DE" sz="2800" dirty="0" smtClean="0"/>
              <a:t> </a:t>
            </a:r>
          </a:p>
          <a:p>
            <a:r>
              <a:rPr lang="de-DE" sz="2400" dirty="0" smtClean="0">
                <a:solidFill>
                  <a:srgbClr val="438ECC"/>
                </a:solidFill>
              </a:rPr>
              <a:t>http</a:t>
            </a:r>
            <a:r>
              <a:rPr lang="de-DE" sz="2400" dirty="0">
                <a:solidFill>
                  <a:srgbClr val="438ECC"/>
                </a:solidFill>
              </a:rPr>
              <a:t>://</a:t>
            </a:r>
            <a:r>
              <a:rPr lang="de-DE" sz="2400" dirty="0" err="1">
                <a:solidFill>
                  <a:srgbClr val="438ECC"/>
                </a:solidFill>
              </a:rPr>
              <a:t>www.eclipse.org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downloads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smtClean="0"/>
              <a:t>Atom Editor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atom.io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Maven</a:t>
            </a:r>
            <a:r>
              <a:rPr lang="de-DE" sz="2800" dirty="0" smtClean="0"/>
              <a:t> 3.0.4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maven.apache.org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Gradle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www.gradle.org</a:t>
            </a:r>
            <a:r>
              <a:rPr lang="de-DE" sz="2400" dirty="0" smtClean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5884" y="185738"/>
            <a:ext cx="8720612" cy="446128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WORKSHOP VM – ENTWICKLUNGSTOOLS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3632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5157192"/>
            <a:ext cx="8512232" cy="11521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Cloning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  <a:r>
              <a:rPr lang="de-DE" sz="1400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4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</a:t>
            </a:r>
            <a:r>
              <a:rPr lang="de-DE" sz="1400" dirty="0" smtClean="0">
                <a:latin typeface="Courier New"/>
                <a:cs typeface="Courier New"/>
              </a:rPr>
              <a:t>'</a:t>
            </a:r>
            <a:r>
              <a:rPr lang="de-DE" sz="1400" dirty="0">
                <a:latin typeface="Courier New"/>
                <a:cs typeface="Courier New"/>
              </a:rPr>
              <a:t>...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Done</a:t>
            </a:r>
            <a:r>
              <a:rPr lang="de-DE" sz="1400" dirty="0">
                <a:latin typeface="Courier New"/>
                <a:cs typeface="Courier New"/>
              </a:rPr>
              <a:t>.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SUBTREES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483" y="1052736"/>
            <a:ext cx="5703034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6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356992"/>
            <a:ext cx="8512232" cy="29523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pull</a:t>
            </a:r>
            <a:endParaRPr lang="de-DE" sz="1400" b="1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prefix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>
                <a:latin typeface="Courier New"/>
                <a:cs typeface="Courier New"/>
              </a:rPr>
              <a:t>--squash 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-m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„Version v4.1 eingebunden“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400" b="1" dirty="0" smtClean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endParaRPr lang="de-DE" sz="14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From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../</a:t>
            </a:r>
            <a:r>
              <a:rPr lang="de-DE" sz="1400" dirty="0" err="1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400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* tag               </a:t>
            </a:r>
            <a:r>
              <a:rPr lang="de-DE" sz="1400" dirty="0">
                <a:solidFill>
                  <a:srgbClr val="AB51A8"/>
                </a:solidFill>
                <a:latin typeface="Courier New"/>
                <a:cs typeface="Courier New"/>
              </a:rPr>
              <a:t>v4.1</a:t>
            </a:r>
            <a:r>
              <a:rPr lang="de-DE" sz="1400" dirty="0">
                <a:latin typeface="Courier New"/>
                <a:cs typeface="Courier New"/>
              </a:rPr>
              <a:t>       -&gt; FETCH_HEAD</a:t>
            </a: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made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by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the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recursive</a:t>
            </a:r>
            <a:r>
              <a:rPr lang="de-DE" sz="1400" dirty="0">
                <a:latin typeface="Courier New"/>
                <a:cs typeface="Courier New"/>
              </a:rPr>
              <a:t>' </a:t>
            </a:r>
            <a:r>
              <a:rPr lang="de-DE" sz="1400" dirty="0" err="1">
                <a:latin typeface="Courier New"/>
                <a:cs typeface="Courier New"/>
              </a:rPr>
              <a:t>strategy</a:t>
            </a:r>
            <a:r>
              <a:rPr lang="de-DE" sz="1400" dirty="0"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dist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/bootstrap-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theme.css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 </a:t>
            </a:r>
            <a:r>
              <a:rPr lang="de-DE" sz="1400" dirty="0">
                <a:latin typeface="Courier New"/>
                <a:cs typeface="Courier New"/>
              </a:rPr>
              <a:t>| 6 ++++--</a:t>
            </a: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 1 </a:t>
            </a:r>
            <a:r>
              <a:rPr lang="de-DE" sz="1400" dirty="0" err="1">
                <a:latin typeface="Courier New"/>
                <a:cs typeface="Courier New"/>
              </a:rPr>
              <a:t>file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changed</a:t>
            </a:r>
            <a:r>
              <a:rPr lang="de-DE" sz="1400" dirty="0">
                <a:latin typeface="Courier New"/>
                <a:cs typeface="Courier New"/>
              </a:rPr>
              <a:t>, 4 </a:t>
            </a:r>
            <a:r>
              <a:rPr lang="de-DE" sz="1400" dirty="0" err="1">
                <a:latin typeface="Courier New"/>
                <a:cs typeface="Courier New"/>
              </a:rPr>
              <a:t>insertions</a:t>
            </a:r>
            <a:r>
              <a:rPr lang="de-DE" sz="1400" dirty="0">
                <a:latin typeface="Courier New"/>
                <a:cs typeface="Courier New"/>
              </a:rPr>
              <a:t>(+), 2 </a:t>
            </a:r>
            <a:r>
              <a:rPr lang="de-DE" sz="1400" dirty="0" err="1">
                <a:latin typeface="Courier New"/>
                <a:cs typeface="Courier New"/>
              </a:rPr>
              <a:t>deletions</a:t>
            </a:r>
            <a:r>
              <a:rPr lang="de-DE" sz="14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80728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8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1: Dateien lokal ändern und </a:t>
            </a:r>
            <a:r>
              <a:rPr lang="de-DE" sz="2000" b="1" dirty="0" err="1" smtClean="0"/>
              <a:t>committen</a:t>
            </a:r>
            <a:endParaRPr lang="de-DE" sz="2000" b="1" dirty="0" smtClean="0"/>
          </a:p>
          <a:p>
            <a:pPr marL="0" indent="0">
              <a:buNone/>
            </a:pP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endParaRPr lang="de-DE" sz="1600" b="1" dirty="0" smtClean="0">
              <a:solidFill>
                <a:srgbClr val="438ECC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>
                <a:latin typeface="Courier New"/>
                <a:cs typeface="Courier New"/>
              </a:rPr>
              <a:t>m "Eine Änderung im bootstrap-</a:t>
            </a:r>
            <a:r>
              <a:rPr lang="de-DE" sz="1600" b="1" dirty="0" smtClean="0">
                <a:latin typeface="Courier New"/>
                <a:cs typeface="Courier New"/>
              </a:rPr>
              <a:t>Verzeichnis“</a:t>
            </a:r>
          </a:p>
          <a:p>
            <a:pPr marL="0" indent="0">
              <a:buNone/>
            </a:pPr>
            <a:r>
              <a:rPr lang="de-DE" sz="1600" b="1" dirty="0">
                <a:latin typeface="Courier New"/>
                <a:cs typeface="Courier New"/>
              </a:rPr>
              <a:t>	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solidFill>
                  <a:srgbClr val="AB51A8"/>
                </a:solidFill>
                <a:latin typeface="Courier New"/>
                <a:cs typeface="Courier New"/>
              </a:rPr>
              <a:t>d3ca4</a:t>
            </a:r>
            <a:r>
              <a:rPr lang="de-DE" sz="1600" dirty="0" smtClean="0">
                <a:latin typeface="Courier New"/>
                <a:cs typeface="Courier New"/>
              </a:rPr>
              <a:t>] </a:t>
            </a:r>
            <a:r>
              <a:rPr lang="de-DE" sz="1600" dirty="0">
                <a:latin typeface="Courier New"/>
                <a:cs typeface="Courier New"/>
              </a:rPr>
              <a:t>Eine Änderung im bootstrap-Verzeichnis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9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2708920"/>
            <a:ext cx="8512232" cy="38164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000" b="1" dirty="0" smtClean="0"/>
              <a:t>Schritt 2: Änderungen extrahieren und in Original-Repository pushen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en-US" sz="1600" b="1" dirty="0">
                <a:solidFill>
                  <a:srgbClr val="00BBD3"/>
                </a:solidFill>
                <a:latin typeface="Courier New"/>
                <a:cs typeface="Courier New"/>
              </a:rPr>
              <a:t> split</a:t>
            </a:r>
            <a:r>
              <a:rPr lang="en-US" sz="1600" b="1" dirty="0">
                <a:latin typeface="Courier New"/>
                <a:cs typeface="Courier New"/>
              </a:rPr>
              <a:t> --prefix 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/main/</a:t>
            </a:r>
            <a:r>
              <a:rPr lang="en-US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en-US" sz="1600" b="1" dirty="0">
                <a:solidFill>
                  <a:srgbClr val="84A4C1"/>
                </a:solidFill>
                <a:latin typeface="Courier New"/>
                <a:cs typeface="Courier New"/>
              </a:rPr>
              <a:t>/bootstrap/</a:t>
            </a:r>
            <a:r>
              <a:rPr lang="en-US" sz="1600" b="1" dirty="0">
                <a:latin typeface="Courier New"/>
                <a:cs typeface="Courier New"/>
              </a:rPr>
              <a:t> </a:t>
            </a:r>
            <a:endParaRPr lang="en-US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>
                <a:latin typeface="Courier New"/>
                <a:cs typeface="Courier New"/>
              </a:rPr>
              <a:t>	</a:t>
            </a:r>
            <a:r>
              <a:rPr lang="en-US" sz="1600" b="1" dirty="0" smtClean="0">
                <a:latin typeface="Courier New"/>
                <a:cs typeface="Courier New"/>
              </a:rPr>
              <a:t>		-</a:t>
            </a:r>
            <a:r>
              <a:rPr lang="en-US" sz="1600" b="1" dirty="0">
                <a:latin typeface="Courier New"/>
                <a:cs typeface="Courier New"/>
              </a:rPr>
              <a:t>-branch </a:t>
            </a:r>
            <a:r>
              <a:rPr lang="en-US" sz="1600" b="1" dirty="0" err="1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endParaRPr lang="en-US" sz="16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Created </a:t>
            </a:r>
            <a:r>
              <a:rPr lang="en-US" sz="1600" dirty="0">
                <a:latin typeface="Courier New"/>
                <a:cs typeface="Courier New"/>
              </a:rPr>
              <a:t>branch '</a:t>
            </a:r>
            <a:r>
              <a:rPr lang="en-US" sz="1600" dirty="0" err="1" smtClean="0">
                <a:solidFill>
                  <a:srgbClr val="AB51A8"/>
                </a:solidFill>
                <a:latin typeface="Courier New"/>
                <a:cs typeface="Courier New"/>
              </a:rPr>
              <a:t>bootstrap_changes</a:t>
            </a:r>
            <a:r>
              <a:rPr lang="en-US" sz="1600" dirty="0" smtClean="0">
                <a:latin typeface="Courier New"/>
                <a:cs typeface="Courier New"/>
              </a:rPr>
              <a:t>’</a:t>
            </a:r>
            <a:endParaRPr lang="en-US" sz="16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Remote </a:t>
            </a:r>
            <a:r>
              <a:rPr lang="en-US" sz="1600" dirty="0" err="1" smtClean="0">
                <a:latin typeface="Courier New"/>
                <a:cs typeface="Courier New"/>
              </a:rPr>
              <a:t>anlegen</a:t>
            </a:r>
            <a:r>
              <a:rPr lang="en-US" sz="1600" dirty="0" smtClean="0">
                <a:latin typeface="Courier New"/>
                <a:cs typeface="Courier New"/>
              </a:rPr>
              <a:t>, um auf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zugreifen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zu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können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remote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en-US" sz="1600" b="1" dirty="0" smtClean="0">
                <a:latin typeface="Courier New"/>
                <a:cs typeface="Courier New"/>
              </a:rPr>
              <a:t> &amp;&amp;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fetch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</a:p>
          <a:p>
            <a:pPr marL="0" indent="0">
              <a:buNone/>
            </a:pPr>
            <a:endParaRPr lang="en-US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Ggf</a:t>
            </a:r>
            <a:r>
              <a:rPr lang="en-US" sz="1600" dirty="0" smtClean="0">
                <a:latin typeface="Courier New"/>
                <a:cs typeface="Courier New"/>
              </a:rPr>
              <a:t>.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aus</a:t>
            </a:r>
            <a:r>
              <a:rPr lang="en-US" sz="1600" dirty="0" smtClean="0">
                <a:latin typeface="Courier New"/>
                <a:cs typeface="Courier New"/>
              </a:rPr>
              <a:t> </a:t>
            </a:r>
            <a:r>
              <a:rPr lang="en-US" sz="1600" dirty="0" err="1" smtClean="0">
                <a:latin typeface="Courier New"/>
                <a:cs typeface="Courier New"/>
              </a:rPr>
              <a:t>dem</a:t>
            </a:r>
            <a:r>
              <a:rPr lang="en-US" sz="1600" dirty="0">
                <a:latin typeface="Courier New"/>
                <a:cs typeface="Courier New"/>
              </a:rPr>
              <a:t> </a:t>
            </a:r>
            <a:r>
              <a:rPr lang="en-US" sz="1600" dirty="0" smtClean="0">
                <a:latin typeface="Courier New"/>
                <a:cs typeface="Courier New"/>
              </a:rPr>
              <a:t>Original-Repository </a:t>
            </a:r>
            <a:r>
              <a:rPr lang="en-US" sz="1600" dirty="0" err="1" smtClean="0">
                <a:latin typeface="Courier New"/>
                <a:cs typeface="Courier New"/>
              </a:rPr>
              <a:t>mergen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merge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latin typeface="Courier New"/>
                <a:cs typeface="Courier New"/>
              </a:rPr>
              <a:t>/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</a:p>
          <a:p>
            <a:pPr marL="0" indent="0">
              <a:buNone/>
            </a:pPr>
            <a:endParaRPr lang="en-US" sz="12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dirty="0" smtClean="0">
                <a:latin typeface="Courier New"/>
                <a:cs typeface="Courier New"/>
              </a:rPr>
              <a:t># </a:t>
            </a:r>
            <a:r>
              <a:rPr lang="en-US" sz="1600" dirty="0" err="1" smtClean="0">
                <a:latin typeface="Courier New"/>
                <a:cs typeface="Courier New"/>
              </a:rPr>
              <a:t>Änderungen</a:t>
            </a:r>
            <a:r>
              <a:rPr lang="en-US" sz="1600" dirty="0" smtClean="0">
                <a:latin typeface="Courier New"/>
                <a:cs typeface="Courier New"/>
              </a:rPr>
              <a:t> in Original-Repository </a:t>
            </a:r>
            <a:r>
              <a:rPr lang="en-US" sz="1600" dirty="0" err="1" smtClean="0">
                <a:latin typeface="Courier New"/>
                <a:cs typeface="Courier New"/>
              </a:rPr>
              <a:t>pushen</a:t>
            </a:r>
            <a:endParaRPr lang="en-US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web-app</a:t>
            </a:r>
            <a:r>
              <a:rPr lang="en-US" sz="1600" b="1" dirty="0" smtClean="0">
                <a:latin typeface="Courier New"/>
                <a:cs typeface="Courier New"/>
              </a:rPr>
              <a:t>$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en-US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en-US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upstream</a:t>
            </a:r>
            <a:r>
              <a:rPr lang="en-US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HEAD</a:t>
            </a:r>
            <a:r>
              <a:rPr lang="en-US" sz="1600" b="1" dirty="0" err="1" smtClean="0">
                <a:latin typeface="Courier New"/>
                <a:cs typeface="Courier New"/>
              </a:rPr>
              <a:t>:</a:t>
            </a:r>
            <a:r>
              <a:rPr lang="en-US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en-US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600" b="1" dirty="0">
              <a:solidFill>
                <a:srgbClr val="438ECC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ÄNDERN (II)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8720"/>
            <a:ext cx="64008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1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>
            <a:off x="418736" y="3334237"/>
            <a:ext cx="8206384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add --prefix build --squash ../build.git v1.0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</p:txBody>
      </p:sp>
      <p:pic>
        <p:nvPicPr>
          <p:cNvPr id="255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3750" y="4786312"/>
            <a:ext cx="1804380" cy="982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35" y="4169369"/>
            <a:ext cx="6607969" cy="2125266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908720"/>
            <a:ext cx="64008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8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/>
        </p:nvSpPr>
        <p:spPr>
          <a:xfrm>
            <a:off x="481244" y="3078728"/>
            <a:ext cx="8170665" cy="2165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#Dateien im build-Verzeichnis ändern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commit -am "neue Version in Subtree"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push</a:t>
            </a:r>
          </a:p>
          <a:p>
            <a:pPr lvl="1">
              <a:defRPr sz="1800"/>
            </a:pPr>
            <a:endParaRPr sz="17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#Änderungen in das Modul zurückübertragen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#Einmalig Remote anlegen</a:t>
            </a:r>
            <a:br>
              <a:rPr sz="1700" dirty="0">
                <a:latin typeface="Consolas"/>
                <a:ea typeface="Consolas"/>
                <a:cs typeface="Consolas"/>
                <a:sym typeface="Consolas"/>
              </a:rPr>
            </a:b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remote add -f build ../build.git/ </a:t>
            </a:r>
          </a:p>
          <a:p>
            <a:pPr lvl="1">
              <a:defRPr sz="1800"/>
            </a:pPr>
            <a:r>
              <a:rPr sz="1700" dirty="0">
                <a:latin typeface="Consolas"/>
                <a:ea typeface="Consolas"/>
                <a:cs typeface="Consolas"/>
                <a:sym typeface="Consolas"/>
              </a:rPr>
              <a:t>myproject$ git fetch build   #letzten Stand holen</a:t>
            </a:r>
          </a:p>
        </p:txBody>
      </p:sp>
      <p:grpSp>
        <p:nvGrpSpPr>
          <p:cNvPr id="2" name="Group 285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82" name="Shape 282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83" name="Shape 283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84" name="Shape 284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286" name="Bildschirmfoto 2013-10-10 um 12.49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4055" y="3196828"/>
            <a:ext cx="2125266" cy="115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298" y="4708242"/>
            <a:ext cx="3045023" cy="2035969"/>
          </a:xfrm>
          <a:prstGeom prst="rect">
            <a:avLst/>
          </a:prstGeo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0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build="p" bldLvl="5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81244" y="2973834"/>
            <a:ext cx="8170665" cy="130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/>
          <a:p>
            <a:pPr lvl="1">
              <a:defRPr sz="1800"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subtree split --prefix build --branch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checkout build_changes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merge build/master  #mit lokaler Version vereinigen</a:t>
            </a:r>
          </a:p>
          <a:p>
            <a:pPr lvl="1">
              <a:defRPr sz="1800"/>
            </a:pPr>
            <a:r>
              <a:rPr sz="1600" dirty="0">
                <a:latin typeface="Consolas"/>
                <a:ea typeface="Consolas"/>
                <a:cs typeface="Consolas"/>
                <a:sym typeface="Consolas"/>
              </a:rPr>
              <a:t>myproject$ git push build HEAD:master #Zurück in das originale Repo</a:t>
            </a:r>
          </a:p>
        </p:txBody>
      </p:sp>
      <p:grpSp>
        <p:nvGrpSpPr>
          <p:cNvPr id="2" name="Group 296"/>
          <p:cNvGrpSpPr/>
          <p:nvPr/>
        </p:nvGrpSpPr>
        <p:grpSpPr>
          <a:xfrm>
            <a:off x="1937742" y="1884164"/>
            <a:ext cx="5268516" cy="892969"/>
            <a:chOff x="0" y="0"/>
            <a:chExt cx="7493000" cy="1270000"/>
          </a:xfrm>
        </p:grpSpPr>
        <p:sp>
          <p:nvSpPr>
            <p:cNvPr id="293" name="Shape 293"/>
            <p:cNvSpPr/>
            <p:nvPr/>
          </p:nvSpPr>
          <p:spPr>
            <a:xfrm>
              <a:off x="0" y="0"/>
              <a:ext cx="2730500" cy="1270000"/>
            </a:xfrm>
            <a:prstGeom prst="rect">
              <a:avLst/>
            </a:prstGeom>
            <a:solidFill>
              <a:srgbClr val="0433FF">
                <a:alpha val="64000"/>
              </a:srgbClr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800" dirty="0"/>
                <a:t>myproject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4762500" y="0"/>
              <a:ext cx="2730500" cy="1270000"/>
            </a:xfrm>
            <a:prstGeom prst="rect">
              <a:avLst/>
            </a:prstGeom>
            <a:solidFill>
              <a:srgbClr val="009051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800"/>
              </a:pPr>
              <a:r>
                <a:rPr sz="2800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build</a:t>
              </a:r>
            </a:p>
            <a:p>
              <a:pPr lvl="0">
                <a:defRPr sz="1800"/>
              </a:pPr>
              <a:r>
                <a:rPr sz="2800" i="1" dirty="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rPr>
                <a:t>abc123</a:t>
              </a:r>
            </a:p>
          </p:txBody>
        </p:sp>
        <p:sp>
          <p:nvSpPr>
            <p:cNvPr id="295" name="Shape 295"/>
            <p:cNvSpPr/>
            <p:nvPr/>
          </p:nvSpPr>
          <p:spPr>
            <a:xfrm flipH="1">
              <a:off x="2725142" y="638472"/>
              <a:ext cx="2041972" cy="323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321457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dirty="0"/>
            </a:p>
          </p:txBody>
        </p:sp>
      </p:grpSp>
      <p:pic>
        <p:nvPicPr>
          <p:cNvPr id="11" name="Bild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5" y="4393406"/>
            <a:ext cx="8215313" cy="2375297"/>
          </a:xfrm>
          <a:prstGeom prst="rect">
            <a:avLst/>
          </a:prstGeom>
        </p:spPr>
      </p:pic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SUBTREES ARBEITEN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838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 build="p" bldLvl="5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426645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33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 smtClean="0"/>
              <a:t>Portable C Implementierung der </a:t>
            </a:r>
            <a:r>
              <a:rPr lang="de-DE" dirty="0" err="1" smtClean="0"/>
              <a:t>Git-Core-Methoden</a:t>
            </a:r>
            <a:endParaRPr lang="de-DE" dirty="0" smtClean="0"/>
          </a:p>
          <a:p>
            <a:pPr lvl="1"/>
            <a:r>
              <a:rPr lang="de-DE" dirty="0" err="1" smtClean="0"/>
              <a:t>Low-Level-Api</a:t>
            </a:r>
            <a:endParaRPr lang="de-DE" dirty="0" smtClean="0"/>
          </a:p>
          <a:p>
            <a:r>
              <a:rPr lang="de-DE" dirty="0" smtClean="0"/>
              <a:t>Wird von </a:t>
            </a:r>
            <a:r>
              <a:rPr lang="de-DE" dirty="0" err="1" smtClean="0"/>
              <a:t>GitHub</a:t>
            </a:r>
            <a:r>
              <a:rPr lang="de-DE" dirty="0" smtClean="0"/>
              <a:t>, Microsoft, </a:t>
            </a:r>
            <a:r>
              <a:rPr lang="de-DE" dirty="0" err="1" smtClean="0"/>
              <a:t>Plastic</a:t>
            </a:r>
            <a:r>
              <a:rPr lang="de-DE" dirty="0" smtClean="0"/>
              <a:t> SCM unterstützt und benutzt</a:t>
            </a:r>
          </a:p>
          <a:p>
            <a:r>
              <a:rPr lang="de-DE" dirty="0" smtClean="0"/>
              <a:t>Version  0.21.1 ist aktuell. </a:t>
            </a:r>
            <a:br>
              <a:rPr lang="de-DE" dirty="0" smtClean="0"/>
            </a:br>
            <a:r>
              <a:rPr lang="de-DE" dirty="0" smtClean="0"/>
              <a:t>Version 1.0 sollte bereits vor einem Jahr kommen.</a:t>
            </a:r>
          </a:p>
          <a:p>
            <a:r>
              <a:rPr lang="de-DE" dirty="0" smtClean="0"/>
              <a:t>Es gibt Bindings für verschiedene Sprachen:</a:t>
            </a:r>
          </a:p>
          <a:p>
            <a:pPr lvl="1"/>
            <a:r>
              <a:rPr lang="de-DE" dirty="0" err="1" smtClean="0"/>
              <a:t>Rugged</a:t>
            </a:r>
            <a:r>
              <a:rPr lang="de-DE" dirty="0" smtClean="0"/>
              <a:t> – Ruby</a:t>
            </a:r>
          </a:p>
          <a:p>
            <a:pPr lvl="1"/>
            <a:r>
              <a:rPr lang="de-DE" dirty="0" smtClean="0"/>
              <a:t>LibGit2Sharp - .Net</a:t>
            </a:r>
          </a:p>
          <a:p>
            <a:pPr lvl="1"/>
            <a:r>
              <a:rPr lang="de-DE" dirty="0" err="1" smtClean="0"/>
              <a:t>Objectivec-git</a:t>
            </a:r>
            <a:r>
              <a:rPr lang="de-DE" dirty="0" smtClean="0"/>
              <a:t> – </a:t>
            </a:r>
            <a:r>
              <a:rPr lang="de-DE" dirty="0" err="1" smtClean="0"/>
              <a:t>Objective-C</a:t>
            </a:r>
            <a:endParaRPr lang="de-DE" dirty="0" smtClean="0"/>
          </a:p>
          <a:p>
            <a:pPr lvl="1"/>
            <a:r>
              <a:rPr lang="de-DE" dirty="0" smtClean="0"/>
              <a:t>...</a:t>
            </a:r>
          </a:p>
          <a:p>
            <a:r>
              <a:rPr lang="de-DE" dirty="0" smtClean="0"/>
              <a:t>Bindings sind meistens nicht vollständig und nicht aktuell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56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//Open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NULL;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git_repository_open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“.");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Convert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const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char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"4a202b346bb0fb0db7eff3cffeb3c70babbd2045";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0;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git_oid_fromstr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//Lookup Commit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and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int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git_commit_lookup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*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error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git_blob_lookup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(&amp;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blob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, &amp;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oid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);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C-BEISPIEL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44793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299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8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require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'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#Open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Rugged::Repository.new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('.')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repo.lookup('0f4433...')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object.message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File.open("foo.txt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 'a+‘){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|f|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f.write("next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line\n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“)}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Work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with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Index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Index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repo.index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index.add('foo.txt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index.each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{ |i|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i.inspect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index.write_tree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index.write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()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(1)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#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new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{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email=&gt;'rp@etosquare.de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time=&gt;Time.now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	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name=&gt;'Rene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Preissel' }</a:t>
            </a: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</a:t>
            </a:r>
            <a:r>
              <a:rPr lang="de-DE" b="1" smtClean="0">
                <a:solidFill>
                  <a:srgbClr val="009587"/>
                </a:solidFill>
                <a:latin typeface="Courier New"/>
                <a:cs typeface="Courier New"/>
              </a:rPr>
              <a:t> = [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repo.head.target.oid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]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=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Rugged::Commit.create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repo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author=&gt;author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message=&gt;"Hello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world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",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committer=&gt;author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parents=&gt;parents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tree=&gt;tree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  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update_ref=&gt;'HEAD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'  )</a:t>
            </a:r>
          </a:p>
          <a:p>
            <a:pPr marL="0" indent="0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puts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LIBGIT2 - RUGGED BEISPIEL (2)</a:t>
            </a:r>
            <a:endParaRPr lang="de-DE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16723" y="82393"/>
            <a:ext cx="2511393" cy="616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284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81949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/>
              <a:t>Weitere Java APIs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42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/>
              <a:t>http:/</a:t>
            </a:r>
            <a:r>
              <a:rPr lang="de-DE" b="1" dirty="0" smtClean="0"/>
              <a:t>/</a:t>
            </a:r>
            <a:r>
              <a:rPr lang="de-DE" b="1" dirty="0" err="1" smtClean="0"/>
              <a:t>eclipse.org</a:t>
            </a:r>
            <a:r>
              <a:rPr lang="de-DE" b="1" dirty="0"/>
              <a:t>/</a:t>
            </a:r>
            <a:r>
              <a:rPr lang="de-DE" b="1" dirty="0" err="1" smtClean="0"/>
              <a:t>jgit</a:t>
            </a:r>
            <a:endParaRPr lang="de-DE" b="1" dirty="0"/>
          </a:p>
          <a:p>
            <a:r>
              <a:rPr lang="de-DE" dirty="0" smtClean="0"/>
              <a:t>Java-Implementierung von </a:t>
            </a:r>
            <a:r>
              <a:rPr lang="de-DE" dirty="0" err="1" smtClean="0"/>
              <a:t>Git</a:t>
            </a:r>
            <a:endParaRPr lang="de-DE" dirty="0" smtClean="0"/>
          </a:p>
          <a:p>
            <a:r>
              <a:rPr lang="de-DE" dirty="0" smtClean="0"/>
              <a:t>Open Source, EDL</a:t>
            </a:r>
          </a:p>
          <a:p>
            <a:r>
              <a:rPr lang="de-DE" dirty="0" smtClean="0"/>
              <a:t>API und Kommandozeile</a:t>
            </a:r>
          </a:p>
          <a:p>
            <a:r>
              <a:rPr lang="de-DE" dirty="0" smtClean="0"/>
              <a:t>Anwendungen</a:t>
            </a:r>
          </a:p>
          <a:p>
            <a:pPr lvl="1"/>
            <a:r>
              <a:rPr lang="de-DE" dirty="0" err="1" smtClean="0"/>
              <a:t>Eclipse</a:t>
            </a:r>
            <a:r>
              <a:rPr lang="de-DE" dirty="0" smtClean="0"/>
              <a:t> (</a:t>
            </a:r>
            <a:r>
              <a:rPr lang="de-DE" dirty="0" err="1" smtClean="0"/>
              <a:t>EGit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Jenkins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Plug-in</a:t>
            </a:r>
            <a:r>
              <a:rPr lang="de-DE" dirty="0" smtClean="0"/>
              <a:t> 2.0</a:t>
            </a:r>
          </a:p>
          <a:p>
            <a:pPr lvl="1"/>
            <a:r>
              <a:rPr lang="de-DE" dirty="0" smtClean="0"/>
              <a:t>Gerrit</a:t>
            </a:r>
          </a:p>
          <a:p>
            <a:pPr lvl="1"/>
            <a:r>
              <a:rPr lang="de-DE" dirty="0" err="1" smtClean="0"/>
              <a:t>SmartGit</a:t>
            </a:r>
            <a:r>
              <a:rPr lang="de-DE" dirty="0" smtClean="0"/>
              <a:t> (teilweise)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JAVA GIT IMPLEMENTIERUNG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5973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b="1" dirty="0">
                <a:latin typeface="Calibri"/>
                <a:cs typeface="Calibri"/>
              </a:rPr>
              <a:t>Download: </a:t>
            </a:r>
            <a:r>
              <a:rPr lang="de-DE" sz="2400" dirty="0">
                <a:latin typeface="Calibri"/>
                <a:cs typeface="Calibri"/>
              </a:rPr>
              <a:t>http://</a:t>
            </a:r>
            <a:r>
              <a:rPr lang="de-DE" sz="2400" dirty="0" err="1">
                <a:latin typeface="Calibri"/>
                <a:cs typeface="Calibri"/>
              </a:rPr>
              <a:t>www.eclipse.org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jgit</a:t>
            </a:r>
            <a:r>
              <a:rPr lang="de-DE" sz="2400" dirty="0">
                <a:latin typeface="Calibri"/>
                <a:cs typeface="Calibri"/>
              </a:rPr>
              <a:t>/</a:t>
            </a:r>
            <a:r>
              <a:rPr lang="de-DE" sz="2400" dirty="0" err="1">
                <a:latin typeface="Calibri"/>
                <a:cs typeface="Calibri"/>
              </a:rPr>
              <a:t>download</a:t>
            </a:r>
            <a:r>
              <a:rPr lang="de-DE" sz="2400" dirty="0" smtClean="0">
                <a:latin typeface="Calibri"/>
                <a:cs typeface="Calibri"/>
              </a:rPr>
              <a:t>/</a:t>
            </a:r>
          </a:p>
          <a:p>
            <a:r>
              <a:rPr lang="de-DE" sz="2400" b="1" dirty="0" err="1" smtClean="0">
                <a:latin typeface="Calibri"/>
                <a:cs typeface="Calibri"/>
              </a:rPr>
              <a:t>Maven</a:t>
            </a:r>
            <a:r>
              <a:rPr lang="de-DE" sz="2400" dirty="0" smtClean="0">
                <a:latin typeface="Calibri"/>
                <a:cs typeface="Calibri"/>
              </a:rPr>
              <a:t> POM: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 ...&gt;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&lt;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groupId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org.eclipse.jgit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artifactId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	&lt;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3.5.0.201409260305-r</a:t>
            </a:r>
            <a:r>
              <a:rPr lang="de-DE" sz="1800" dirty="0">
                <a:latin typeface="Courier New"/>
                <a:cs typeface="Courier New"/>
              </a:rPr>
              <a:t>&lt;/</a:t>
            </a:r>
            <a:r>
              <a:rPr lang="de-DE" sz="1800" dirty="0" err="1">
                <a:latin typeface="Courier New"/>
                <a:cs typeface="Courier New"/>
              </a:rPr>
              <a:t>version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	&lt;/</a:t>
            </a:r>
            <a:r>
              <a:rPr lang="de-DE" sz="1800" dirty="0" err="1">
                <a:latin typeface="Courier New"/>
                <a:cs typeface="Courier New"/>
              </a:rPr>
              <a:t>dependency</a:t>
            </a:r>
            <a:r>
              <a:rPr lang="de-DE" sz="1800" dirty="0">
                <a:latin typeface="Courier New"/>
                <a:cs typeface="Courier New"/>
              </a:rPr>
              <a:t>&gt;</a:t>
            </a:r>
          </a:p>
          <a:p>
            <a:pPr marL="800100" lvl="2" indent="0">
              <a:buNone/>
            </a:pPr>
            <a:r>
              <a:rPr lang="de-DE" sz="1800" dirty="0">
                <a:latin typeface="Courier New"/>
                <a:cs typeface="Courier New"/>
              </a:rPr>
              <a:t>    &lt;/</a:t>
            </a:r>
            <a:r>
              <a:rPr lang="de-DE" sz="1800" dirty="0" err="1">
                <a:latin typeface="Courier New"/>
                <a:cs typeface="Courier New"/>
              </a:rPr>
              <a:t>dependencies</a:t>
            </a:r>
            <a:r>
              <a:rPr lang="de-DE" sz="1800" dirty="0">
                <a:latin typeface="Courier New"/>
                <a:cs typeface="Courier New"/>
              </a:rPr>
              <a:t>&gt;</a:t>
            </a:r>
            <a:endParaRPr lang="de-DE" sz="1800" dirty="0" smtClean="0">
              <a:latin typeface="Courier New"/>
              <a:cs typeface="Courier New"/>
            </a:endParaRPr>
          </a:p>
          <a:p>
            <a:pPr marL="800100" lvl="2" indent="0">
              <a:buNone/>
            </a:pPr>
            <a:r>
              <a:rPr lang="de-DE" sz="1800" dirty="0" smtClean="0">
                <a:latin typeface="Courier New"/>
                <a:cs typeface="Courier New"/>
              </a:rPr>
              <a:t>&lt;/</a:t>
            </a:r>
            <a:r>
              <a:rPr lang="de-DE" sz="1800" dirty="0" err="1" smtClean="0">
                <a:latin typeface="Courier New"/>
                <a:cs typeface="Courier New"/>
              </a:rPr>
              <a:t>project</a:t>
            </a:r>
            <a:r>
              <a:rPr lang="de-DE" sz="1800" dirty="0" smtClean="0">
                <a:latin typeface="Courier New"/>
                <a:cs typeface="Courier New"/>
              </a:rPr>
              <a:t>&gt;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EINBINDEN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4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196752"/>
            <a:ext cx="8512232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/>
              <a:t>Kann als Ersatz von </a:t>
            </a:r>
            <a:r>
              <a:rPr lang="de-DE" b="1" dirty="0" err="1" smtClean="0"/>
              <a:t>CGit</a:t>
            </a:r>
            <a:r>
              <a:rPr lang="de-DE" b="1" dirty="0" smtClean="0"/>
              <a:t> verwendet werden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Ausführung als </a:t>
            </a:r>
            <a:r>
              <a:rPr lang="de-DE" sz="2400" b="1" dirty="0" err="1" smtClean="0">
                <a:latin typeface="Courier New"/>
                <a:cs typeface="Courier New"/>
              </a:rPr>
              <a:t>Bash</a:t>
            </a:r>
            <a:r>
              <a:rPr lang="de-DE" sz="2400" b="1" dirty="0" smtClean="0">
                <a:latin typeface="Courier New"/>
                <a:cs typeface="Courier New"/>
              </a:rPr>
              <a:t>-Script</a:t>
            </a: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“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Initial Import“</a:t>
            </a: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latin typeface="Courier New"/>
                <a:cs typeface="Courier New"/>
              </a:rPr>
              <a:t># Alternativ: Verwendung als </a:t>
            </a:r>
            <a:r>
              <a:rPr lang="de-DE" sz="2400" b="1" dirty="0" err="1" smtClean="0">
                <a:latin typeface="Courier New"/>
                <a:cs typeface="Courier New"/>
              </a:rPr>
              <a:t>executable</a:t>
            </a:r>
            <a:r>
              <a:rPr lang="de-DE" sz="2400" b="1" dirty="0" smtClean="0"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latin typeface="Courier New"/>
                <a:cs typeface="Courier New"/>
              </a:rPr>
              <a:t>Jar</a:t>
            </a: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java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jar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jgit.sh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–m „Initial Import“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KOMMANDOZEILE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5215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Porcelain</a:t>
            </a:r>
            <a:r>
              <a:rPr lang="de-DE" sz="2400" b="1" dirty="0"/>
              <a:t> API</a:t>
            </a:r>
          </a:p>
          <a:p>
            <a:r>
              <a:rPr lang="de-DE" sz="2000" i="1" dirty="0"/>
              <a:t>High-Level </a:t>
            </a:r>
            <a:r>
              <a:rPr lang="de-DE" sz="2000" dirty="0"/>
              <a:t>API für </a:t>
            </a:r>
            <a:r>
              <a:rPr lang="de-DE" sz="2000" dirty="0" err="1"/>
              <a:t>Git</a:t>
            </a:r>
            <a:r>
              <a:rPr lang="de-DE" sz="2000" dirty="0"/>
              <a:t> „</a:t>
            </a:r>
            <a:r>
              <a:rPr lang="de-DE" sz="2000" dirty="0" err="1"/>
              <a:t>Porcelain</a:t>
            </a:r>
            <a:r>
              <a:rPr lang="de-DE" sz="2000" dirty="0"/>
              <a:t>“ Kommandos</a:t>
            </a:r>
          </a:p>
          <a:p>
            <a:r>
              <a:rPr lang="de-DE" sz="2000" dirty="0"/>
              <a:t>Einstieg über die Klasse </a:t>
            </a:r>
            <a:r>
              <a:rPr lang="de-DE" sz="2000" dirty="0" err="1"/>
              <a:t>org.eclipse.jgit.api.Git</a:t>
            </a:r>
            <a:endParaRPr lang="de-DE" sz="2000" dirty="0"/>
          </a:p>
          <a:p>
            <a:r>
              <a:rPr lang="de-DE" sz="2000" dirty="0"/>
              <a:t>Factory-Methoden für </a:t>
            </a:r>
            <a:r>
              <a:rPr lang="de-DE" sz="2000" dirty="0" err="1"/>
              <a:t>Git</a:t>
            </a:r>
            <a:r>
              <a:rPr lang="de-DE" sz="2000" dirty="0"/>
              <a:t> Befehle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 smtClean="0">
                <a:latin typeface="Courier New"/>
                <a:cs typeface="Courier New"/>
              </a:rPr>
              <a:t>new</a:t>
            </a:r>
            <a:r>
              <a:rPr lang="de-DE" sz="1400" b="1" dirty="0" smtClean="0">
                <a:latin typeface="Courier New"/>
                <a:cs typeface="Courier New"/>
              </a:rPr>
              <a:t> File(“/</a:t>
            </a:r>
            <a:r>
              <a:rPr lang="de-DE" sz="1400" b="1" dirty="0" err="1" smtClean="0">
                <a:latin typeface="Courier New"/>
                <a:cs typeface="Courier New"/>
              </a:rPr>
              <a:t>opt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my-repository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setName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setStartPoint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Readme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hinzugefügt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endParaRPr lang="de-DE" sz="24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- PORCELAIN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68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648604" cy="5084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smtClean="0"/>
              <a:t>Repository</a:t>
            </a:r>
          </a:p>
          <a:p>
            <a:r>
              <a:rPr lang="de-DE" sz="2000" dirty="0" smtClean="0"/>
              <a:t>Low-Level API zur Arbeit mit dem Repository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Object</a:t>
            </a:r>
            <a:r>
              <a:rPr lang="de-DE" sz="2000" dirty="0" smtClean="0"/>
              <a:t>- und Reference-Datenbanken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Repository erzeugen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FileRepositoryBuilder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create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("mein-</a:t>
            </a:r>
            <a:r>
              <a:rPr lang="de-DE" sz="1400" b="1" dirty="0" err="1" smtClean="0">
                <a:latin typeface="Courier New"/>
                <a:cs typeface="Courier New"/>
              </a:rPr>
              <a:t>repo</a:t>
            </a:r>
            <a:r>
              <a:rPr lang="de-DE" sz="1400" b="1" dirty="0" smtClean="0">
                <a:latin typeface="Courier New"/>
                <a:cs typeface="Courier New"/>
              </a:rPr>
              <a:t>/.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")</a:t>
            </a:r>
            <a:r>
              <a:rPr lang="de-DE" sz="1400" b="1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Liefert den aktuellen </a:t>
            </a:r>
            <a:r>
              <a:rPr lang="de-DE" sz="1400" b="1" dirty="0" err="1">
                <a:latin typeface="Courier New"/>
                <a:cs typeface="Courier New"/>
              </a:rPr>
              <a:t>Branch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String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currentBranch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getBranch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Referenzen auflösen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masterCommit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refs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heads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Zugriff auf Konfiguration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StoredConfig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repository.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getConfig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setString</a:t>
            </a:r>
            <a:r>
              <a:rPr lang="de-DE" sz="1400" b="1" dirty="0">
                <a:latin typeface="Courier New"/>
                <a:cs typeface="Courier New"/>
              </a:rPr>
              <a:t>("push", null, "</a:t>
            </a:r>
            <a:r>
              <a:rPr lang="de-DE" sz="1400" b="1" dirty="0" err="1">
                <a:latin typeface="Courier New"/>
                <a:cs typeface="Courier New"/>
              </a:rPr>
              <a:t>default</a:t>
            </a:r>
            <a:r>
              <a:rPr lang="de-DE" sz="1400" b="1" dirty="0">
                <a:latin typeface="Courier New"/>
                <a:cs typeface="Courier New"/>
              </a:rPr>
              <a:t>", "simple");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config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save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200" dirty="0"/>
              <a:t>	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REPOSITORY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613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RevWalk</a:t>
            </a:r>
            <a:endParaRPr lang="de-DE" sz="2400" b="1" dirty="0" smtClean="0"/>
          </a:p>
          <a:p>
            <a:r>
              <a:rPr lang="de-DE" sz="2000" dirty="0" smtClean="0"/>
              <a:t>„</a:t>
            </a:r>
            <a:r>
              <a:rPr lang="de-DE" sz="2000" dirty="0" err="1" smtClean="0"/>
              <a:t>Iterator</a:t>
            </a:r>
            <a:r>
              <a:rPr lang="de-DE" sz="2000" dirty="0" smtClean="0"/>
              <a:t>“ über eine Menge von </a:t>
            </a:r>
            <a:r>
              <a:rPr lang="de-DE" sz="2000" dirty="0" err="1" smtClean="0"/>
              <a:t>Commits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Erlaubt das Wandern über einen Graphen von </a:t>
            </a:r>
            <a:r>
              <a:rPr lang="de-DE" sz="2000" dirty="0" err="1" smtClean="0"/>
              <a:t>Commits</a:t>
            </a:r>
            <a:endParaRPr lang="de-DE" sz="2000" dirty="0" smtClean="0"/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Ausgabe von </a:t>
            </a:r>
            <a:r>
              <a:rPr lang="de-DE" sz="1400" b="1" dirty="0" err="1">
                <a:latin typeface="Courier New"/>
                <a:cs typeface="Courier New"/>
              </a:rPr>
              <a:t>C</a:t>
            </a:r>
            <a:r>
              <a:rPr lang="de-DE" sz="1400" b="1" dirty="0" err="1" smtClean="0">
                <a:latin typeface="Courier New"/>
                <a:cs typeface="Courier New"/>
              </a:rPr>
              <a:t>ommits</a:t>
            </a:r>
            <a:r>
              <a:rPr lang="de-DE" sz="1400" b="1" dirty="0" smtClean="0">
                <a:latin typeface="Courier New"/>
                <a:cs typeface="Courier New"/>
              </a:rPr>
              <a:t> analog zu „</a:t>
            </a:r>
            <a:r>
              <a:rPr lang="de-DE" sz="1400" b="1" dirty="0" err="1" smtClean="0"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latin typeface="Courier New"/>
                <a:cs typeface="Courier New"/>
              </a:rPr>
              <a:t> log --</a:t>
            </a:r>
            <a:r>
              <a:rPr lang="de-DE" sz="1400" b="1" dirty="0" err="1" smtClean="0">
                <a:latin typeface="Courier New"/>
                <a:cs typeface="Courier New"/>
              </a:rPr>
              <a:t>oneline</a:t>
            </a:r>
            <a:r>
              <a:rPr lang="de-DE" sz="1400" b="1" dirty="0" smtClean="0">
                <a:latin typeface="Courier New"/>
                <a:cs typeface="Courier New"/>
              </a:rPr>
              <a:t> master..feature-1“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markStart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smtClean="0">
                <a:latin typeface="Courier New"/>
                <a:cs typeface="Courier New"/>
              </a:rPr>
              <a:t>feature-1"</a:t>
            </a:r>
            <a:r>
              <a:rPr lang="de-DE" sz="1400" b="1" dirty="0">
                <a:latin typeface="Courier New"/>
                <a:cs typeface="Courier New"/>
              </a:rPr>
              <a:t>)));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markUninteresting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parseCommit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master</a:t>
            </a:r>
            <a:r>
              <a:rPr lang="de-DE" sz="1400" b="1" dirty="0">
                <a:latin typeface="Courier New"/>
                <a:cs typeface="Courier New"/>
              </a:rPr>
              <a:t>")));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latin typeface="Courier New"/>
                <a:cs typeface="Courier New"/>
              </a:rPr>
              <a:t>&gt;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iterator.hasNext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iterator</a:t>
            </a:r>
            <a:r>
              <a:rPr lang="de-DE" sz="1400" b="1" dirty="0" err="1">
                <a:latin typeface="Courier New"/>
                <a:cs typeface="Courier New"/>
              </a:rPr>
              <a:t>.next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System.out.println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()+ " " +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revCommit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getShortMessage</a:t>
            </a:r>
            <a:r>
              <a:rPr lang="de-DE" sz="1400" b="1" dirty="0">
                <a:latin typeface="Courier New"/>
                <a:cs typeface="Courier New"/>
              </a:rPr>
              <a:t>());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}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697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TreeWalk</a:t>
            </a:r>
            <a:endParaRPr lang="de-DE" sz="2400" b="1" dirty="0" smtClean="0"/>
          </a:p>
          <a:p>
            <a:r>
              <a:rPr lang="de-DE" sz="2000" dirty="0" smtClean="0"/>
              <a:t>Wandert über ein oder mehrere </a:t>
            </a:r>
            <a:r>
              <a:rPr lang="de-DE" sz="2000" dirty="0" err="1" smtClean="0"/>
              <a:t>Tree</a:t>
            </a:r>
            <a:r>
              <a:rPr lang="de-DE" sz="2000" dirty="0" smtClean="0"/>
              <a:t>-Objekte</a:t>
            </a:r>
          </a:p>
          <a:p>
            <a:r>
              <a:rPr lang="de-DE" sz="2000" dirty="0" smtClean="0"/>
              <a:t>Kann z.B. für </a:t>
            </a:r>
            <a:r>
              <a:rPr lang="de-DE" sz="2000" dirty="0" err="1" smtClean="0"/>
              <a:t>diffs</a:t>
            </a:r>
            <a:r>
              <a:rPr lang="de-DE" sz="2000" dirty="0" smtClean="0"/>
              <a:t> verwendet werden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Alle Dateien im </a:t>
            </a:r>
            <a:r>
              <a:rPr lang="de-DE" sz="1400" b="1" dirty="0" err="1" smtClean="0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des HEAD-</a:t>
            </a:r>
            <a:r>
              <a:rPr lang="de-DE" sz="1400" b="1" dirty="0" err="1" smtClean="0">
                <a:latin typeface="Courier New"/>
                <a:cs typeface="Courier New"/>
              </a:rPr>
              <a:t>Commits</a:t>
            </a:r>
            <a:r>
              <a:rPr lang="de-DE" sz="1400" b="1" dirty="0" smtClean="0">
                <a:latin typeface="Courier New"/>
                <a:cs typeface="Courier New"/>
              </a:rPr>
              <a:t> ausgeben</a:t>
            </a:r>
            <a:r>
              <a:rPr lang="de-DE" sz="1400" b="1" dirty="0">
                <a:latin typeface="Courier New"/>
                <a:cs typeface="Courier New"/>
              </a:rPr>
              <a:t>	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("HEAD^{</a:t>
            </a:r>
            <a:r>
              <a:rPr lang="de-DE" sz="1400" b="1" dirty="0" err="1">
                <a:latin typeface="Courier New"/>
                <a:cs typeface="Courier New"/>
              </a:rPr>
              <a:t>tree</a:t>
            </a:r>
            <a:r>
              <a:rPr lang="de-DE" sz="1400" b="1" dirty="0">
                <a:latin typeface="Courier New"/>
                <a:cs typeface="Courier New"/>
              </a:rPr>
              <a:t>}");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addTree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headTree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setRecursive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while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treeWalk.</a:t>
            </a:r>
            <a:r>
              <a:rPr lang="de-DE" sz="1400" b="1" dirty="0" err="1">
                <a:latin typeface="Courier New"/>
                <a:cs typeface="Courier New"/>
              </a:rPr>
              <a:t>next</a:t>
            </a:r>
            <a:r>
              <a:rPr lang="de-DE" sz="1400" b="1" dirty="0">
                <a:latin typeface="Courier New"/>
                <a:cs typeface="Courier New"/>
              </a:rPr>
              <a:t>()) {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err="1">
                <a:latin typeface="Courier New"/>
                <a:cs typeface="Courier New"/>
              </a:rPr>
              <a:t>System.out.printf</a:t>
            </a:r>
            <a:r>
              <a:rPr lang="de-DE" sz="1400" b="1" dirty="0">
                <a:latin typeface="Courier New"/>
                <a:cs typeface="Courier New"/>
              </a:rPr>
              <a:t>("%s %s/%s %</a:t>
            </a:r>
            <a:r>
              <a:rPr lang="de-DE" sz="1400" b="1" dirty="0" err="1">
                <a:latin typeface="Courier New"/>
                <a:cs typeface="Courier New"/>
              </a:rPr>
              <a:t>s%n</a:t>
            </a:r>
            <a:r>
              <a:rPr lang="de-DE" sz="1400" b="1" dirty="0">
                <a:latin typeface="Courier New"/>
                <a:cs typeface="Courier New"/>
              </a:rPr>
              <a:t>", 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getObjectId</a:t>
            </a:r>
            <a:r>
              <a:rPr lang="de-DE" sz="1400" b="1" dirty="0">
                <a:latin typeface="Courier New"/>
                <a:cs typeface="Courier New"/>
              </a:rPr>
              <a:t>(0).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abbreviate</a:t>
            </a:r>
            <a:r>
              <a:rPr lang="de-DE" sz="1400" b="1" dirty="0">
                <a:latin typeface="Courier New"/>
                <a:cs typeface="Courier New"/>
              </a:rPr>
              <a:t>(6).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name</a:t>
            </a:r>
            <a:r>
              <a:rPr lang="de-DE" sz="1400" b="1" dirty="0">
                <a:latin typeface="Courier New"/>
                <a:cs typeface="Courier New"/>
              </a:rPr>
              <a:t>(),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getPathString</a:t>
            </a:r>
            <a:r>
              <a:rPr lang="de-DE" sz="1400" b="1" dirty="0">
                <a:latin typeface="Courier New"/>
                <a:cs typeface="Courier New"/>
              </a:rPr>
              <a:t>() ,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getNameString</a:t>
            </a:r>
            <a:r>
              <a:rPr lang="de-DE" sz="1400" b="1" dirty="0">
                <a:latin typeface="Courier New"/>
                <a:cs typeface="Courier New"/>
              </a:rPr>
              <a:t>(), 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	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treeWalk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getFileMode</a:t>
            </a:r>
            <a:r>
              <a:rPr lang="de-DE" sz="1400" b="1" dirty="0">
                <a:latin typeface="Courier New"/>
                <a:cs typeface="Courier New"/>
              </a:rPr>
              <a:t>(0));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}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}</a:t>
            </a:r>
            <a:r>
              <a:rPr lang="de-DE" sz="1400" b="1" dirty="0"/>
              <a:t>	</a:t>
            </a:r>
            <a:r>
              <a:rPr lang="de-DE" sz="1200" dirty="0"/>
              <a:t>	</a:t>
            </a:r>
          </a:p>
          <a:p>
            <a:endParaRPr lang="de-DE" sz="1200" dirty="0" smtClean="0"/>
          </a:p>
          <a:p>
            <a:pPr lvl="1"/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WALKER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609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8"/>
          <p:cNvSpPr/>
          <p:nvPr/>
        </p:nvSpPr>
        <p:spPr>
          <a:xfrm>
            <a:off x="5523094" y="5592233"/>
            <a:ext cx="3378200" cy="330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86" y="2389153"/>
            <a:ext cx="8486418" cy="2933577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BESTANDTEILE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353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 smtClean="0"/>
              <a:t>ObjectReader</a:t>
            </a:r>
            <a:r>
              <a:rPr lang="de-DE" sz="2400" b="1" dirty="0" smtClean="0"/>
              <a:t> und </a:t>
            </a:r>
            <a:r>
              <a:rPr lang="de-DE" sz="2400" b="1" dirty="0" err="1" smtClean="0"/>
              <a:t>ObjectInserter</a:t>
            </a:r>
            <a:endParaRPr lang="de-DE" sz="2400" b="1" dirty="0" smtClean="0"/>
          </a:p>
          <a:p>
            <a:r>
              <a:rPr lang="de-DE" sz="2000" dirty="0" smtClean="0"/>
              <a:t>Low-Level Klassen zum Lesen und Schreiben von Objekten</a:t>
            </a:r>
          </a:p>
          <a:p>
            <a:r>
              <a:rPr lang="de-DE" sz="2000" dirty="0"/>
              <a:t>Es werden </a:t>
            </a:r>
            <a:r>
              <a:rPr lang="de-DE" sz="2000" i="1" dirty="0"/>
              <a:t>keine Referenzen</a:t>
            </a:r>
            <a:r>
              <a:rPr lang="de-DE" sz="2000" dirty="0"/>
              <a:t> auf die Objekte erzeugt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 einlesen und auf </a:t>
            </a:r>
            <a:r>
              <a:rPr lang="de-DE" sz="1400" b="1" dirty="0" err="1">
                <a:latin typeface="Courier New"/>
                <a:cs typeface="Courier New"/>
              </a:rPr>
              <a:t>Stdout</a:t>
            </a:r>
            <a:r>
              <a:rPr lang="de-DE" sz="1400" b="1" dirty="0">
                <a:latin typeface="Courier New"/>
                <a:cs typeface="Courier New"/>
              </a:rPr>
              <a:t> ausgeben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(":</a:t>
            </a:r>
            <a:r>
              <a:rPr lang="de-DE" sz="1400" b="1" dirty="0" err="1">
                <a:latin typeface="Courier New"/>
                <a:cs typeface="Courier New"/>
              </a:rPr>
              <a:t>readme.txt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=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newObjectReader</a:t>
            </a:r>
            <a:r>
              <a:rPr lang="de-DE" sz="1400" b="1" dirty="0" smtClean="0">
                <a:latin typeface="Courier New"/>
                <a:cs typeface="Courier New"/>
              </a:rPr>
              <a:t>();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objectReader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readmeId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copyTo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System.</a:t>
            </a:r>
            <a:r>
              <a:rPr lang="de-DE" sz="1400" b="1" i="1" dirty="0" err="1">
                <a:latin typeface="Courier New"/>
                <a:cs typeface="Courier New"/>
              </a:rPr>
              <a:t>out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Ein Tag-Objekt </a:t>
            </a:r>
            <a:r>
              <a:rPr lang="de-DE" sz="1400" b="1" dirty="0" smtClean="0">
                <a:latin typeface="Courier New"/>
                <a:cs typeface="Courier New"/>
              </a:rPr>
              <a:t>schreiben </a:t>
            </a:r>
            <a:r>
              <a:rPr lang="de-DE" sz="1400" b="1" dirty="0">
                <a:latin typeface="Courier New"/>
                <a:cs typeface="Courier New"/>
              </a:rPr>
              <a:t>(schreibt nur das OBJEKT, keine REFERENZ)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("v2.0");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setObjectId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resolve</a:t>
            </a:r>
            <a:r>
              <a:rPr lang="de-DE" sz="1400" b="1" dirty="0">
                <a:latin typeface="Courier New"/>
                <a:cs typeface="Courier New"/>
              </a:rPr>
              <a:t>("HEAD"),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Constants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i="1" dirty="0" err="1">
                <a:solidFill>
                  <a:srgbClr val="438ECC"/>
                </a:solidFill>
                <a:latin typeface="Courier New"/>
                <a:cs typeface="Courier New"/>
              </a:rPr>
              <a:t>OBJ_COMMIT</a:t>
            </a:r>
            <a:r>
              <a:rPr lang="de-DE" sz="1400" b="1" i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ObjectInserter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newObjectInserter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latin typeface="Courier New"/>
                <a:cs typeface="Courier New"/>
              </a:rPr>
              <a:t>ObjectId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tagId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inserter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insert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tagBuilder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200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endParaRPr lang="de-DE" sz="1200" dirty="0" smtClean="0">
              <a:latin typeface="Courier New"/>
              <a:cs typeface="Courier New"/>
            </a:endParaRPr>
          </a:p>
          <a:p>
            <a:pPr marL="457200" lvl="1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200" dirty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– OBJEKTE LESEN UND SCHREIBEN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491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 smtClean="0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 smtClean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cs typeface="Courier New"/>
              </a:rPr>
              <a:t>Hinweis: </a:t>
            </a:r>
            <a:r>
              <a:rPr lang="de-DE" sz="1800" dirty="0" smtClean="0">
                <a:cs typeface="Courier New"/>
              </a:rPr>
              <a:t>Sie können das Repository „</a:t>
            </a:r>
            <a:r>
              <a:rPr lang="de-DE" sz="1800" dirty="0" err="1" smtClean="0">
                <a:cs typeface="Courier New"/>
              </a:rPr>
              <a:t>api</a:t>
            </a:r>
            <a:r>
              <a:rPr lang="de-DE" sz="1800" dirty="0" smtClean="0">
                <a:cs typeface="Courier New"/>
              </a:rPr>
              <a:t>/</a:t>
            </a:r>
            <a:r>
              <a:rPr lang="de-DE" sz="1800" dirty="0" err="1" smtClean="0">
                <a:cs typeface="Courier New"/>
              </a:rPr>
              <a:t>mergetool</a:t>
            </a:r>
            <a:r>
              <a:rPr lang="de-DE" sz="1800" dirty="0" smtClean="0">
                <a:cs typeface="Courier New"/>
              </a:rPr>
              <a:t>“ als Projekt in </a:t>
            </a:r>
            <a:r>
              <a:rPr lang="de-DE" sz="1800" dirty="0" err="1" smtClean="0">
                <a:cs typeface="Courier New"/>
              </a:rPr>
              <a:t>Eclipse</a:t>
            </a:r>
            <a:r>
              <a:rPr lang="de-DE" sz="1800" dirty="0" smtClean="0">
                <a:cs typeface="Courier New"/>
              </a:rPr>
              <a:t> importieren (File -&gt; Import... -&gt; General -&gt; </a:t>
            </a:r>
            <a:r>
              <a:rPr lang="de-DE" sz="1800" dirty="0" err="1" smtClean="0">
                <a:cs typeface="Courier New"/>
              </a:rPr>
              <a:t>Existing</a:t>
            </a:r>
            <a:r>
              <a:rPr lang="de-DE" sz="1800" dirty="0" smtClean="0">
                <a:cs typeface="Courier New"/>
              </a:rPr>
              <a:t> Projects </a:t>
            </a:r>
            <a:r>
              <a:rPr lang="de-DE" sz="1800" dirty="0" err="1" smtClean="0">
                <a:cs typeface="Courier New"/>
              </a:rPr>
              <a:t>into</a:t>
            </a:r>
            <a:r>
              <a:rPr lang="de-DE" sz="1800" dirty="0" smtClean="0">
                <a:cs typeface="Courier New"/>
              </a:rPr>
              <a:t> Workspace)</a:t>
            </a:r>
          </a:p>
          <a:p>
            <a:r>
              <a:rPr lang="de-DE" sz="2000" dirty="0" smtClean="0">
                <a:cs typeface="Courier New"/>
              </a:rPr>
              <a:t>Vervollständigen Sie die vorhandene Klasse </a:t>
            </a:r>
            <a:r>
              <a:rPr lang="de-DE" sz="2000" b="1" dirty="0" smtClean="0">
                <a:cs typeface="Courier New"/>
              </a:rPr>
              <a:t>de.e2.mergetool.MergeTool</a:t>
            </a:r>
            <a:r>
              <a:rPr lang="de-DE" sz="2000" dirty="0" smtClean="0">
                <a:cs typeface="Courier New"/>
              </a:rPr>
              <a:t>, so dass alle Änderungen des Integrations-</a:t>
            </a:r>
            <a:r>
              <a:rPr lang="de-DE" sz="2000" dirty="0" err="1" smtClean="0">
                <a:cs typeface="Courier New"/>
              </a:rPr>
              <a:t>Branches</a:t>
            </a:r>
            <a:r>
              <a:rPr lang="de-DE" sz="2000" dirty="0" smtClean="0">
                <a:cs typeface="Courier New"/>
              </a:rPr>
              <a:t> (</a:t>
            </a:r>
            <a:r>
              <a:rPr lang="de-DE" sz="2000" dirty="0" err="1" smtClean="0">
                <a:solidFill>
                  <a:srgbClr val="438ECC"/>
                </a:solidFill>
                <a:cs typeface="Courier New"/>
              </a:rPr>
              <a:t>int</a:t>
            </a:r>
            <a:r>
              <a:rPr lang="de-DE" sz="2000" dirty="0" smtClean="0">
                <a:cs typeface="Courier New"/>
              </a:rPr>
              <a:t>) in den </a:t>
            </a:r>
            <a:r>
              <a:rPr lang="de-DE" sz="2000" dirty="0" smtClean="0">
                <a:solidFill>
                  <a:srgbClr val="438ECC"/>
                </a:solidFill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übernommen werden.</a:t>
            </a:r>
          </a:p>
          <a:p>
            <a:r>
              <a:rPr lang="de-DE" sz="1800" dirty="0" smtClean="0">
                <a:cs typeface="Courier New"/>
              </a:rPr>
              <a:t>Dazu muss das externe Repository geklont bzw. aktualisiert werden. Dann wird der </a:t>
            </a:r>
            <a:r>
              <a:rPr lang="de-DE" sz="1800" dirty="0" err="1" smtClean="0">
                <a:cs typeface="Courier New"/>
              </a:rPr>
              <a:t>Merge</a:t>
            </a:r>
            <a:r>
              <a:rPr lang="de-DE" sz="1800" dirty="0" smtClean="0">
                <a:cs typeface="Courier New"/>
              </a:rPr>
              <a:t> durchgeführt und am Ende das Ergebnis zurückgeschrieben.</a:t>
            </a:r>
          </a:p>
          <a:p>
            <a:r>
              <a:rPr lang="de-DE" sz="1800" dirty="0" smtClean="0">
                <a:cs typeface="Courier New"/>
              </a:rPr>
              <a:t>Nutzen Sie den vorhanden </a:t>
            </a:r>
            <a:r>
              <a:rPr lang="de-DE" sz="1800" dirty="0" err="1" smtClean="0">
                <a:cs typeface="Courier New"/>
              </a:rPr>
              <a:t>Testcase</a:t>
            </a:r>
            <a:r>
              <a:rPr lang="de-DE" sz="1800" dirty="0" smtClean="0">
                <a:cs typeface="Courier New"/>
              </a:rPr>
              <a:t> </a:t>
            </a:r>
            <a:r>
              <a:rPr lang="de-DE" sz="1800" b="1" dirty="0" smtClean="0">
                <a:cs typeface="Courier New"/>
              </a:rPr>
              <a:t>de.e2.mergetool.MergeToolTest </a:t>
            </a:r>
            <a:r>
              <a:rPr lang="de-DE" sz="1800" dirty="0" smtClean="0">
                <a:cs typeface="Courier New"/>
              </a:rPr>
              <a:t>als Überprüfung, ob die Implementierung vollständig ist.</a:t>
            </a:r>
            <a:br>
              <a:rPr lang="de-DE" sz="1800" dirty="0" smtClean="0">
                <a:cs typeface="Courier New"/>
              </a:rPr>
            </a:br>
            <a:endParaRPr lang="de-DE" sz="1800" dirty="0" smtClean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365104"/>
            <a:ext cx="5184576" cy="18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9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Repository/</a:t>
            </a:r>
            <a:r>
              <a:rPr lang="de-DE" sz="2000" b="1" dirty="0" err="1" smtClean="0">
                <a:cs typeface="Courier New"/>
              </a:rPr>
              <a:t>Eclipse</a:t>
            </a:r>
            <a:r>
              <a:rPr lang="de-DE" sz="2000" b="1" dirty="0" smtClean="0">
                <a:cs typeface="Courier New"/>
              </a:rPr>
              <a:t>-Projekt: 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api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/</a:t>
            </a:r>
            <a:r>
              <a:rPr lang="de-DE" sz="2000" b="1" dirty="0" err="1">
                <a:solidFill>
                  <a:srgbClr val="438ECC"/>
                </a:solidFill>
                <a:cs typeface="Courier New"/>
              </a:rPr>
              <a:t>mergetool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Importieren des Projektes in den </a:t>
            </a:r>
            <a:r>
              <a:rPr lang="de-DE" sz="2000" dirty="0" err="1" smtClean="0">
                <a:cs typeface="Courier New"/>
              </a:rPr>
              <a:t>Eclipse</a:t>
            </a:r>
            <a:r>
              <a:rPr lang="de-DE" sz="2000" dirty="0" smtClean="0">
                <a:cs typeface="Courier New"/>
              </a:rPr>
              <a:t> Workspace:</a:t>
            </a:r>
          </a:p>
          <a:p>
            <a:pPr marL="0" indent="0">
              <a:buNone/>
            </a:pPr>
            <a:r>
              <a:rPr lang="de-DE" sz="2000" dirty="0">
                <a:cs typeface="Courier New"/>
              </a:rPr>
              <a:t>	</a:t>
            </a:r>
            <a:r>
              <a:rPr lang="de-DE" sz="2000" dirty="0" smtClean="0">
                <a:cs typeface="Courier New"/>
              </a:rPr>
              <a:t>File </a:t>
            </a:r>
            <a:r>
              <a:rPr lang="de-DE" sz="2000" dirty="0">
                <a:cs typeface="Courier New"/>
              </a:rPr>
              <a:t>-&gt; Import... -&gt; General -&gt; </a:t>
            </a:r>
            <a:r>
              <a:rPr lang="de-DE" sz="2000" dirty="0" err="1">
                <a:cs typeface="Courier New"/>
              </a:rPr>
              <a:t>Existing</a:t>
            </a:r>
            <a:r>
              <a:rPr lang="de-DE" sz="2000" dirty="0">
                <a:cs typeface="Courier New"/>
              </a:rPr>
              <a:t> Projects </a:t>
            </a:r>
            <a:r>
              <a:rPr lang="de-DE" sz="2000" dirty="0" err="1">
                <a:cs typeface="Courier New"/>
              </a:rPr>
              <a:t>into</a:t>
            </a:r>
            <a:r>
              <a:rPr lang="de-DE" sz="2000" dirty="0"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Workspace</a:t>
            </a:r>
            <a:endParaRPr lang="de-DE" sz="20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EIN MERGETOOL MIT JGIT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984" y="2366201"/>
            <a:ext cx="3082032" cy="379365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1047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APIS: BASH ALTERNATIVEN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4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230613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443056"/>
            <a:ext cx="6407150" cy="119803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libgit2</a:t>
            </a:r>
          </a:p>
          <a:p>
            <a:r>
              <a:rPr lang="de-DE" dirty="0" err="1" smtClean="0"/>
              <a:t>JGit</a:t>
            </a:r>
            <a:endParaRPr lang="de-DE" dirty="0" smtClean="0"/>
          </a:p>
          <a:p>
            <a:r>
              <a:rPr lang="de-DE" dirty="0" smtClean="0"/>
              <a:t>Weitere Java APIs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950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 smtClean="0"/>
              <a:t>Groovy API für JGit</a:t>
            </a:r>
            <a:endParaRPr lang="de-DE" sz="2800" dirty="0" smtClean="0">
              <a:hlinkClick r:id="rId2"/>
            </a:endParaRPr>
          </a:p>
          <a:p>
            <a:r>
              <a:rPr lang="de-DE" sz="2000" dirty="0" smtClean="0">
                <a:solidFill>
                  <a:srgbClr val="438ECC"/>
                </a:solidFill>
              </a:rPr>
              <a:t>https</a:t>
            </a:r>
            <a:r>
              <a:rPr lang="de-DE" sz="2000" dirty="0">
                <a:solidFill>
                  <a:srgbClr val="438ECC"/>
                </a:solidFill>
              </a:rPr>
              <a:t>://github.com/ajoberstar/</a:t>
            </a:r>
            <a:r>
              <a:rPr lang="de-DE" sz="2000" dirty="0" smtClean="0">
                <a:solidFill>
                  <a:srgbClr val="438ECC"/>
                </a:solidFill>
              </a:rPr>
              <a:t>grgit</a:t>
            </a:r>
          </a:p>
          <a:p>
            <a:r>
              <a:rPr lang="de-DE" sz="2000" dirty="0" smtClean="0"/>
              <a:t>Groovy-</a:t>
            </a:r>
            <a:r>
              <a:rPr lang="de-DE" sz="2000" dirty="0" err="1" smtClean="0"/>
              <a:t>like</a:t>
            </a:r>
            <a:r>
              <a:rPr lang="de-DE" sz="2000" dirty="0" smtClean="0"/>
              <a:t> Wrapper um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nicht alle </a:t>
            </a:r>
            <a:r>
              <a:rPr lang="de-DE" sz="2000" dirty="0" err="1" smtClean="0"/>
              <a:t>JGit</a:t>
            </a:r>
            <a:r>
              <a:rPr lang="de-DE" sz="2000" dirty="0" smtClean="0"/>
              <a:t> Features</a:t>
            </a:r>
          </a:p>
          <a:p>
            <a:r>
              <a:rPr lang="de-DE" sz="2000" dirty="0" smtClean="0"/>
              <a:t>Basis für </a:t>
            </a:r>
            <a:r>
              <a:rPr lang="de-DE" sz="2000" dirty="0" err="1" smtClean="0"/>
              <a:t>Gradle</a:t>
            </a:r>
            <a:r>
              <a:rPr lang="de-DE" sz="2000" dirty="0" smtClean="0"/>
              <a:t> </a:t>
            </a:r>
            <a:r>
              <a:rPr lang="de-DE" sz="2000" dirty="0" err="1" smtClean="0"/>
              <a:t>Git</a:t>
            </a:r>
            <a:r>
              <a:rPr lang="de-DE" sz="2000" dirty="0"/>
              <a:t> </a:t>
            </a:r>
            <a:r>
              <a:rPr lang="de-DE" sz="2000" dirty="0" err="1" smtClean="0"/>
              <a:t>Plug-in</a:t>
            </a:r>
            <a:endParaRPr lang="de-DE" sz="2000" dirty="0" smtClean="0"/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 smtClean="0">
                <a:latin typeface="Courier New"/>
                <a:cs typeface="Courier New"/>
              </a:rPr>
              <a:t>def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=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open</a:t>
            </a:r>
            <a:r>
              <a:rPr lang="de-DE" sz="1600" b="1" dirty="0">
                <a:latin typeface="Courier New"/>
                <a:cs typeface="Courier New"/>
              </a:rPr>
              <a:t>('</a:t>
            </a:r>
            <a:r>
              <a:rPr lang="de-DE" sz="1600" b="1" dirty="0" err="1">
                <a:latin typeface="Courier New"/>
                <a:cs typeface="Courier New"/>
              </a:rPr>
              <a:t>path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to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my</a:t>
            </a:r>
            <a:r>
              <a:rPr lang="de-DE" sz="1600" b="1" dirty="0">
                <a:latin typeface="Courier New"/>
                <a:cs typeface="Courier New"/>
              </a:rPr>
              <a:t>/</a:t>
            </a:r>
            <a:r>
              <a:rPr lang="de-DE" sz="1600" b="1" dirty="0" err="1">
                <a:latin typeface="Courier New"/>
                <a:cs typeface="Courier New"/>
              </a:rPr>
              <a:t>repo</a:t>
            </a:r>
            <a:r>
              <a:rPr lang="de-DE" sz="1600" b="1" dirty="0">
                <a:latin typeface="Courier New"/>
                <a:cs typeface="Courier New"/>
              </a:rPr>
              <a:t>')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branch</a:t>
            </a:r>
            <a:r>
              <a:rPr lang="de-DE" sz="1600" b="1" dirty="0">
                <a:latin typeface="Courier New"/>
                <a:cs typeface="Courier New"/>
              </a:rPr>
              <a:t>: 'feature-1')</a:t>
            </a: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patterns</a:t>
            </a:r>
            <a:r>
              <a:rPr lang="de-DE" sz="1600" b="1" dirty="0">
                <a:latin typeface="Courier New"/>
                <a:cs typeface="Courier New"/>
              </a:rPr>
              <a:t>: ['</a:t>
            </a:r>
            <a:r>
              <a:rPr lang="de-DE" sz="1600" b="1" dirty="0" err="1">
                <a:latin typeface="Courier New"/>
                <a:cs typeface="Courier New"/>
              </a:rPr>
              <a:t>readme.txt</a:t>
            </a:r>
            <a:r>
              <a:rPr lang="de-DE" sz="1600" b="1" dirty="0">
                <a:latin typeface="Courier New"/>
                <a:cs typeface="Courier New"/>
              </a:rPr>
              <a:t>'])</a:t>
            </a:r>
          </a:p>
          <a:p>
            <a:pPr marL="0" indent="0">
              <a:buNone/>
            </a:pP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grgit</a:t>
            </a:r>
            <a:r>
              <a:rPr lang="de-DE" sz="1600" b="1" dirty="0" err="1">
                <a:latin typeface="Courier New"/>
                <a:cs typeface="Courier New"/>
              </a:rPr>
              <a:t>.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latin typeface="Courier New"/>
                <a:cs typeface="Courier New"/>
              </a:rPr>
              <a:t>(</a:t>
            </a:r>
            <a:r>
              <a:rPr lang="de-DE" sz="1600" b="1" dirty="0" err="1">
                <a:solidFill>
                  <a:srgbClr val="ED6F49"/>
                </a:solidFill>
                <a:latin typeface="Courier New"/>
                <a:cs typeface="Courier New"/>
              </a:rPr>
              <a:t>message</a:t>
            </a:r>
            <a:r>
              <a:rPr lang="de-DE" sz="1600" b="1" dirty="0">
                <a:latin typeface="Courier New"/>
                <a:cs typeface="Courier New"/>
              </a:rPr>
              <a:t>: 'Initial Import')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GROOVY GRGIT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6794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GitFlow</a:t>
            </a:r>
            <a:r>
              <a:rPr lang="de-DE" sz="2800" dirty="0"/>
              <a:t> </a:t>
            </a:r>
            <a:r>
              <a:rPr lang="de-DE" sz="2800" dirty="0" smtClean="0"/>
              <a:t>Implementierung für Java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bitbucket.org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atlassian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jgit-</a:t>
            </a:r>
            <a:r>
              <a:rPr lang="de-DE" sz="2000" dirty="0" err="1" smtClean="0">
                <a:solidFill>
                  <a:srgbClr val="438ECC"/>
                </a:solidFill>
              </a:rPr>
              <a:t>flow</a:t>
            </a:r>
            <a:endParaRPr lang="de-DE" sz="2000" dirty="0" smtClean="0">
              <a:solidFill>
                <a:srgbClr val="438ECC"/>
              </a:solidFill>
            </a:endParaRPr>
          </a:p>
          <a:p>
            <a:r>
              <a:rPr lang="de-DE" sz="2000" dirty="0" smtClean="0"/>
              <a:t>Basiert auf </a:t>
            </a:r>
            <a:r>
              <a:rPr lang="de-DE" sz="2000" dirty="0" err="1" smtClean="0"/>
              <a:t>JGit</a:t>
            </a:r>
            <a:endParaRPr lang="de-DE" sz="2000" dirty="0" smtClean="0"/>
          </a:p>
          <a:p>
            <a:r>
              <a:rPr lang="de-DE" sz="2000" dirty="0" smtClean="0"/>
              <a:t>Unterstützt auch das Remote-Repository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JGitFlow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getOrInit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File</a:t>
            </a:r>
            <a:r>
              <a:rPr lang="de-DE" sz="1400" b="1" dirty="0" smtClean="0">
                <a:latin typeface="Courier New"/>
                <a:cs typeface="Courier New"/>
              </a:rPr>
              <a:t>(</a:t>
            </a:r>
            <a:r>
              <a:rPr lang="de-DE" sz="1400" b="1" dirty="0">
                <a:latin typeface="Courier New"/>
                <a:cs typeface="Courier New"/>
              </a:rPr>
              <a:t>"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latin typeface="Courier New"/>
                <a:cs typeface="Courier New"/>
              </a:rPr>
              <a:t>repository</a:t>
            </a:r>
            <a:r>
              <a:rPr lang="de-DE" sz="1400" b="1" dirty="0" smtClean="0">
                <a:latin typeface="Courier New"/>
                <a:cs typeface="Courier New"/>
              </a:rPr>
              <a:t>/dir"</a:t>
            </a:r>
            <a:r>
              <a:rPr lang="de-DE" sz="1400" b="1" dirty="0">
                <a:latin typeface="Courier New"/>
                <a:cs typeface="Courier New"/>
              </a:rPr>
              <a:t>));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beginnen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featureStart</a:t>
            </a:r>
            <a:r>
              <a:rPr lang="de-DE" sz="1400" b="1" dirty="0">
                <a:latin typeface="Courier New"/>
                <a:cs typeface="Courier New"/>
              </a:rPr>
              <a:t>("feature-1").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setPush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).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>
                <a:latin typeface="Courier New"/>
                <a:cs typeface="Courier New"/>
              </a:rPr>
              <a:t>/ </a:t>
            </a:r>
            <a:r>
              <a:rPr lang="de-DE" sz="1400" b="1" dirty="0" smtClean="0">
                <a:latin typeface="Courier New"/>
                <a:cs typeface="Courier New"/>
              </a:rPr>
              <a:t>[</a:t>
            </a:r>
            <a:r>
              <a:rPr lang="de-DE" sz="1400" b="1" dirty="0" err="1" smtClean="0">
                <a:latin typeface="Courier New"/>
                <a:cs typeface="Courier New"/>
              </a:rPr>
              <a:t>JGit</a:t>
            </a:r>
            <a:r>
              <a:rPr lang="de-DE" sz="1400" b="1" dirty="0" smtClean="0">
                <a:latin typeface="Courier New"/>
                <a:cs typeface="Courier New"/>
              </a:rPr>
              <a:t>] Dateien </a:t>
            </a:r>
            <a:r>
              <a:rPr lang="de-DE" sz="1400" b="1" dirty="0">
                <a:latin typeface="Courier New"/>
                <a:cs typeface="Courier New"/>
              </a:rPr>
              <a:t>ändern, hinzufügen, löschen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addFilepattern</a:t>
            </a:r>
            <a:r>
              <a:rPr lang="de-DE" sz="1400" b="1" dirty="0">
                <a:latin typeface="Courier New"/>
                <a:cs typeface="Courier New"/>
              </a:rPr>
              <a:t>(".").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commit</a:t>
            </a:r>
            <a:r>
              <a:rPr lang="de-DE" sz="1400" b="1" dirty="0">
                <a:latin typeface="Courier New"/>
                <a:cs typeface="Courier New"/>
              </a:rPr>
              <a:t>().</a:t>
            </a:r>
            <a:r>
              <a:rPr lang="de-DE" sz="1400" b="1" dirty="0" err="1"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("...").</a:t>
            </a:r>
            <a:r>
              <a:rPr lang="de-DE" sz="1400" b="1" dirty="0" err="1"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// Feature </a:t>
            </a:r>
            <a:r>
              <a:rPr lang="de-DE" sz="1400" b="1" dirty="0" err="1" smtClean="0">
                <a:latin typeface="Courier New"/>
                <a:cs typeface="Courier New"/>
              </a:rPr>
              <a:t>abschliessen</a:t>
            </a: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gitFlow</a:t>
            </a:r>
            <a:r>
              <a:rPr lang="de-DE" sz="1400" b="1" dirty="0" err="1" smtClean="0">
                <a:latin typeface="Courier New"/>
                <a:cs typeface="Courier New"/>
              </a:rPr>
              <a:t>.</a:t>
            </a:r>
            <a:r>
              <a:rPr lang="de-DE" sz="14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featureFinish</a:t>
            </a:r>
            <a:r>
              <a:rPr lang="de-DE" sz="1400" b="1" dirty="0">
                <a:latin typeface="Courier New"/>
                <a:cs typeface="Courier New"/>
              </a:rPr>
              <a:t>("feature-1"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setKeepBranch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latin typeface="Courier New"/>
                <a:cs typeface="Courier New"/>
              </a:rPr>
              <a:t>true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("Feature </a:t>
            </a:r>
            <a:r>
              <a:rPr lang="de-DE" sz="1400" b="1" dirty="0" smtClean="0">
                <a:latin typeface="Courier New"/>
                <a:cs typeface="Courier New"/>
              </a:rPr>
              <a:t>1 </a:t>
            </a:r>
            <a:r>
              <a:rPr lang="de-DE" sz="1400" b="1" dirty="0">
                <a:latin typeface="Courier New"/>
                <a:cs typeface="Courier New"/>
              </a:rPr>
              <a:t>beendet"</a:t>
            </a:r>
            <a:r>
              <a:rPr lang="de-DE" sz="1400" b="1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call</a:t>
            </a:r>
            <a:r>
              <a:rPr lang="de-DE" sz="1400" b="1" dirty="0">
                <a:latin typeface="Courier New"/>
                <a:cs typeface="Courier New"/>
              </a:rPr>
              <a:t>();	</a:t>
            </a:r>
            <a:r>
              <a:rPr lang="de-DE" sz="1400" dirty="0">
                <a:latin typeface="Courier New"/>
                <a:cs typeface="Courier New"/>
              </a:rPr>
              <a:t>	</a:t>
            </a: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JGIT ADD-ON: ATLASSIAN GITFLOW API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91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smtClean="0"/>
              <a:t>Java-API für </a:t>
            </a:r>
            <a:r>
              <a:rPr lang="de-DE" sz="2800" dirty="0" err="1" smtClean="0"/>
              <a:t>GitHub</a:t>
            </a:r>
            <a:r>
              <a:rPr lang="de-DE" sz="2800" dirty="0" smtClean="0"/>
              <a:t> REST Schnittstelle</a:t>
            </a:r>
            <a:endParaRPr lang="de-DE" sz="2800" dirty="0" smtClean="0">
              <a:hlinkClick r:id="rId2"/>
            </a:endParaRPr>
          </a:p>
          <a:p>
            <a:r>
              <a:rPr lang="de-DE" sz="2000" dirty="0">
                <a:solidFill>
                  <a:srgbClr val="438ECC"/>
                </a:solidFill>
              </a:rPr>
              <a:t>https://</a:t>
            </a:r>
            <a:r>
              <a:rPr lang="de-DE" sz="2000" dirty="0" err="1">
                <a:solidFill>
                  <a:srgbClr val="438ECC"/>
                </a:solidFill>
              </a:rPr>
              <a:t>github.com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eclipse</a:t>
            </a:r>
            <a:r>
              <a:rPr lang="de-DE" sz="2000" dirty="0">
                <a:solidFill>
                  <a:srgbClr val="438ECC"/>
                </a:solidFill>
              </a:rPr>
              <a:t>/</a:t>
            </a:r>
            <a:r>
              <a:rPr lang="de-DE" sz="2000" dirty="0" err="1">
                <a:solidFill>
                  <a:srgbClr val="438ECC"/>
                </a:solidFill>
              </a:rPr>
              <a:t>egit-github</a:t>
            </a:r>
            <a:r>
              <a:rPr lang="de-DE" sz="20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000" dirty="0" smtClean="0"/>
              <a:t>Zugriff auf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und </a:t>
            </a:r>
            <a:r>
              <a:rPr lang="de-DE" sz="2000" dirty="0" err="1" smtClean="0"/>
              <a:t>GitHub</a:t>
            </a:r>
            <a:r>
              <a:rPr lang="de-DE" sz="2000" dirty="0" smtClean="0"/>
              <a:t> Enterprise</a:t>
            </a:r>
          </a:p>
          <a:p>
            <a:r>
              <a:rPr lang="de-DE" sz="2000" dirty="0" smtClean="0"/>
              <a:t>Unterstützung für die meisten </a:t>
            </a:r>
            <a:r>
              <a:rPr lang="de-DE" sz="2000" dirty="0" err="1" smtClean="0"/>
              <a:t>GitHub</a:t>
            </a:r>
            <a:r>
              <a:rPr lang="de-DE" sz="2000" dirty="0" smtClean="0"/>
              <a:t>-Aktionen</a:t>
            </a:r>
          </a:p>
          <a:p>
            <a:pPr marL="0" indent="0">
              <a:buNone/>
            </a:pPr>
            <a:endParaRPr lang="de-DE" sz="1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setCredentials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secret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RepositoryId</a:t>
            </a:r>
            <a:r>
              <a:rPr lang="de-DE" sz="1400" b="1" dirty="0">
                <a:latin typeface="Courier New"/>
                <a:cs typeface="Courier New"/>
              </a:rPr>
              <a:t>("</a:t>
            </a:r>
            <a:r>
              <a:rPr lang="de-DE" sz="1400" b="1" dirty="0" err="1">
                <a:latin typeface="Courier New"/>
                <a:cs typeface="Courier New"/>
              </a:rPr>
              <a:t>username</a:t>
            </a:r>
            <a:r>
              <a:rPr lang="de-DE" sz="1400" b="1" dirty="0">
                <a:latin typeface="Courier New"/>
                <a:cs typeface="Courier New"/>
              </a:rPr>
              <a:t>", "</a:t>
            </a:r>
            <a:r>
              <a:rPr lang="de-DE" sz="1400" b="1" dirty="0" err="1"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 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();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setMessage</a:t>
            </a:r>
            <a:r>
              <a:rPr lang="de-DE" sz="1400" b="1" dirty="0">
                <a:latin typeface="Courier New"/>
                <a:cs typeface="Courier New"/>
              </a:rPr>
              <a:t>("Release 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setTag</a:t>
            </a:r>
            <a:r>
              <a:rPr lang="de-DE" sz="1400" b="1" dirty="0">
                <a:latin typeface="Courier New"/>
                <a:cs typeface="Courier New"/>
              </a:rPr>
              <a:t>("v1.0");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setSha</a:t>
            </a:r>
            <a:r>
              <a:rPr lang="de-DE" sz="1400" b="1" dirty="0">
                <a:latin typeface="Courier New"/>
                <a:cs typeface="Courier New"/>
              </a:rPr>
              <a:t>("a4ff3bcd1");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latin typeface="Courier New"/>
                <a:cs typeface="Courier New"/>
              </a:rPr>
              <a:t>= </a:t>
            </a:r>
            <a:r>
              <a:rPr lang="de-DE" sz="1400" b="1" dirty="0" err="1">
                <a:latin typeface="Courier New"/>
                <a:cs typeface="Courier New"/>
              </a:rPr>
              <a:t>new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gitHubClient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dataService</a:t>
            </a:r>
            <a:r>
              <a:rPr lang="de-DE" sz="1400" b="1" dirty="0" err="1">
                <a:latin typeface="Courier New"/>
                <a:cs typeface="Courier New"/>
              </a:rPr>
              <a:t>.</a:t>
            </a:r>
            <a:r>
              <a:rPr lang="de-DE" sz="1400" b="1" dirty="0" err="1">
                <a:solidFill>
                  <a:srgbClr val="438ECC"/>
                </a:solidFill>
                <a:latin typeface="Courier New"/>
                <a:cs typeface="Courier New"/>
              </a:rPr>
              <a:t>createTag</a:t>
            </a:r>
            <a:r>
              <a:rPr lang="de-DE" sz="1400" b="1" dirty="0">
                <a:latin typeface="Courier New"/>
                <a:cs typeface="Courier New"/>
              </a:rPr>
              <a:t>(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, 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tag</a:t>
            </a:r>
            <a:r>
              <a:rPr lang="de-DE" sz="1400" b="1" dirty="0">
                <a:latin typeface="Courier New"/>
                <a:cs typeface="Courier New"/>
              </a:rPr>
              <a:t>);</a:t>
            </a:r>
          </a:p>
          <a:p>
            <a:pPr marL="57150" indent="0">
              <a:buNone/>
            </a:pPr>
            <a:endParaRPr lang="de-DE" sz="1400" dirty="0" smtClean="0"/>
          </a:p>
          <a:p>
            <a:pPr lvl="1"/>
            <a:endParaRPr lang="de-DE" sz="1400" dirty="0" smtClean="0"/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GITHUB REST API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8788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140968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2"/>
          <p:cNvSpPr txBox="1">
            <a:spLocks/>
          </p:cNvSpPr>
          <p:nvPr/>
        </p:nvSpPr>
        <p:spPr>
          <a:xfrm>
            <a:off x="1474229" y="3284984"/>
            <a:ext cx="6407150" cy="13082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1"/>
          </p:nvPr>
        </p:nvSpPr>
        <p:spPr>
          <a:xfrm>
            <a:off x="1549226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/>
              <a:t>Gradle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Release </a:t>
            </a:r>
            <a:r>
              <a:rPr lang="de-DE" dirty="0" err="1"/>
              <a:t>Plug-in</a:t>
            </a:r>
            <a:endParaRPr lang="de-DE" dirty="0"/>
          </a:p>
          <a:p>
            <a:r>
              <a:rPr lang="de-DE" dirty="0" err="1"/>
              <a:t>Maven</a:t>
            </a:r>
            <a:r>
              <a:rPr lang="de-DE" dirty="0"/>
              <a:t> – </a:t>
            </a:r>
            <a:r>
              <a:rPr lang="de-DE" dirty="0" err="1"/>
              <a:t>JGit</a:t>
            </a:r>
            <a:r>
              <a:rPr lang="de-DE" dirty="0"/>
              <a:t> Flow </a:t>
            </a:r>
            <a:r>
              <a:rPr lang="de-DE" dirty="0" err="1"/>
              <a:t>Plug-in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04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defRPr/>
            </a:pPr>
            <a:r>
              <a:rPr lang="de-DE" sz="2800" dirty="0"/>
              <a:t>Verschiedene </a:t>
            </a:r>
            <a:r>
              <a:rPr lang="de-DE" sz="2800" dirty="0" err="1"/>
              <a:t>Plugins</a:t>
            </a:r>
            <a:r>
              <a:rPr lang="de-DE" sz="2800" dirty="0"/>
              <a:t>:</a:t>
            </a:r>
          </a:p>
          <a:p>
            <a:pPr lvl="0">
              <a:defRPr/>
            </a:pPr>
            <a:endParaRPr lang="de-DE" sz="2800" dirty="0"/>
          </a:p>
          <a:p>
            <a:pPr lvl="0">
              <a:defRPr/>
            </a:pPr>
            <a:r>
              <a:rPr lang="de-DE" sz="2800" b="1" dirty="0" err="1"/>
              <a:t>townsfolk</a:t>
            </a:r>
            <a:r>
              <a:rPr lang="de-DE" sz="2800" b="1" dirty="0"/>
              <a:t>/</a:t>
            </a:r>
            <a:r>
              <a:rPr lang="de-DE" sz="2800" b="1" dirty="0" err="1"/>
              <a:t>gradle</a:t>
            </a:r>
            <a:r>
              <a:rPr lang="de-DE" sz="2800" b="1" dirty="0"/>
              <a:t>-release</a:t>
            </a:r>
          </a:p>
          <a:p>
            <a:pPr marL="800100" lvl="1" indent="-342900">
              <a:defRPr/>
            </a:pPr>
            <a:r>
              <a:rPr lang="de-DE" dirty="0"/>
              <a:t>Basiert auf der </a:t>
            </a:r>
            <a:r>
              <a:rPr lang="de-DE" dirty="0" err="1"/>
              <a:t>Git</a:t>
            </a:r>
            <a:r>
              <a:rPr lang="de-DE" dirty="0"/>
              <a:t>-Kommandozeile</a:t>
            </a:r>
          </a:p>
          <a:p>
            <a:pPr marL="800100" lvl="1" indent="-342900">
              <a:defRPr/>
            </a:pPr>
            <a:r>
              <a:rPr lang="de-DE" dirty="0"/>
              <a:t>Orientiert sich am </a:t>
            </a:r>
            <a:r>
              <a:rPr lang="de-DE" dirty="0" err="1"/>
              <a:t>Maven-Plugin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Versionen werden in der </a:t>
            </a:r>
            <a:r>
              <a:rPr lang="de-DE" dirty="0" err="1"/>
              <a:t>gradle.properties</a:t>
            </a:r>
            <a:r>
              <a:rPr lang="de-DE" dirty="0"/>
              <a:t> gehalten und selber </a:t>
            </a:r>
            <a:r>
              <a:rPr lang="de-DE" dirty="0" err="1"/>
              <a:t>versioniert</a:t>
            </a:r>
            <a:endParaRPr lang="de-DE" dirty="0"/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Reine </a:t>
            </a:r>
            <a:r>
              <a:rPr lang="de-DE" dirty="0" err="1" smtClean="0"/>
              <a:t>Groovy-</a:t>
            </a:r>
            <a:r>
              <a:rPr lang="de-DE" dirty="0" err="1"/>
              <a:t>Api</a:t>
            </a:r>
            <a:r>
              <a:rPr lang="de-DE" dirty="0"/>
              <a:t> um </a:t>
            </a:r>
            <a:r>
              <a:rPr lang="de-DE" dirty="0" err="1"/>
              <a:t>Git-Kommandos</a:t>
            </a:r>
            <a:r>
              <a:rPr lang="de-DE" dirty="0"/>
              <a:t> auszuführen, keine Tasks</a:t>
            </a:r>
          </a:p>
          <a:p>
            <a:pPr>
              <a:defRPr/>
            </a:pPr>
            <a:r>
              <a:rPr lang="de-DE" sz="2800" b="1" dirty="0" err="1"/>
              <a:t>ajoberstar</a:t>
            </a:r>
            <a:r>
              <a:rPr lang="de-DE" sz="2800" b="1" dirty="0"/>
              <a:t>/</a:t>
            </a:r>
            <a:r>
              <a:rPr lang="de-DE" sz="2800" b="1" dirty="0" err="1"/>
              <a:t>gradle-git</a:t>
            </a:r>
            <a:endParaRPr lang="de-DE" sz="2800" b="1" dirty="0"/>
          </a:p>
          <a:p>
            <a:pPr marL="800100" lvl="1" indent="-342900">
              <a:defRPr/>
            </a:pPr>
            <a:r>
              <a:rPr lang="de-DE" dirty="0"/>
              <a:t>Basiert auf </a:t>
            </a:r>
            <a:r>
              <a:rPr lang="de-DE" dirty="0" err="1"/>
              <a:t>ajoberstar</a:t>
            </a:r>
            <a:r>
              <a:rPr lang="de-DE" dirty="0"/>
              <a:t>/</a:t>
            </a:r>
            <a:r>
              <a:rPr lang="de-DE" dirty="0" err="1"/>
              <a:t>grgit</a:t>
            </a:r>
            <a:r>
              <a:rPr lang="de-DE" dirty="0"/>
              <a:t> / </a:t>
            </a:r>
            <a:r>
              <a:rPr lang="de-DE" dirty="0" err="1"/>
              <a:t>Jgit</a:t>
            </a:r>
            <a:endParaRPr lang="de-DE" dirty="0"/>
          </a:p>
          <a:p>
            <a:pPr marL="800100" lvl="1" indent="-342900">
              <a:defRPr/>
            </a:pPr>
            <a:r>
              <a:rPr lang="de-DE" dirty="0"/>
              <a:t>Release-Task zum </a:t>
            </a:r>
            <a:r>
              <a:rPr lang="de-DE" dirty="0" err="1"/>
              <a:t>Taggen</a:t>
            </a:r>
            <a:r>
              <a:rPr lang="de-DE" dirty="0"/>
              <a:t> von Releases</a:t>
            </a:r>
          </a:p>
          <a:p>
            <a:pPr marL="800100" lvl="1" indent="-342900">
              <a:defRPr/>
            </a:pPr>
            <a:r>
              <a:rPr lang="de-DE" dirty="0"/>
              <a:t>Versionen werden aus vorhanden Tags und Kommando-Parameter ermittelt (Semantische Versionen)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GRADLE UND GIT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352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de-DE" sz="2800" dirty="0"/>
              <a:t>Überprüft </a:t>
            </a:r>
            <a:r>
              <a:rPr lang="de-DE" sz="2800" dirty="0" smtClean="0"/>
              <a:t>ob:</a:t>
            </a:r>
            <a:endParaRPr lang="de-DE" sz="2800" dirty="0"/>
          </a:p>
          <a:p>
            <a:pPr marL="800100" lvl="1" indent="-342900">
              <a:defRPr/>
            </a:pPr>
            <a:r>
              <a:rPr lang="de-DE" dirty="0"/>
              <a:t>das </a:t>
            </a:r>
            <a:r>
              <a:rPr lang="de-DE" dirty="0" err="1"/>
              <a:t>Repo</a:t>
            </a:r>
            <a:r>
              <a:rPr lang="de-DE" dirty="0"/>
              <a:t> auf dem richtigen </a:t>
            </a:r>
            <a:r>
              <a:rPr lang="de-DE" dirty="0" err="1"/>
              <a:t>Branch</a:t>
            </a:r>
            <a:r>
              <a:rPr lang="de-DE" dirty="0"/>
              <a:t> ist</a:t>
            </a:r>
          </a:p>
          <a:p>
            <a:pPr marL="800100" lvl="1" indent="-342900">
              <a:defRPr/>
            </a:pPr>
            <a:r>
              <a:rPr lang="de-DE" dirty="0"/>
              <a:t>keine </a:t>
            </a:r>
            <a:r>
              <a:rPr lang="de-DE" dirty="0" err="1"/>
              <a:t>unversionierten</a:t>
            </a:r>
            <a:r>
              <a:rPr lang="de-DE" dirty="0"/>
              <a:t> Dateien vorhanden sind</a:t>
            </a:r>
          </a:p>
          <a:p>
            <a:pPr marL="800100" lvl="1" indent="-342900">
              <a:defRPr/>
            </a:pPr>
            <a:r>
              <a:rPr lang="de-DE" dirty="0"/>
              <a:t>es keine weiteren Änderungen auf dem Remote-Tracking-</a:t>
            </a:r>
            <a:r>
              <a:rPr lang="de-DE" dirty="0" err="1"/>
              <a:t>Branch</a:t>
            </a:r>
            <a:r>
              <a:rPr lang="de-DE" dirty="0"/>
              <a:t> gibt</a:t>
            </a:r>
          </a:p>
          <a:p>
            <a:pPr marL="800100" lvl="1" indent="-342900">
              <a:defRPr/>
            </a:pPr>
            <a:r>
              <a:rPr lang="de-DE" dirty="0"/>
              <a:t>alle lokalen </a:t>
            </a:r>
            <a:r>
              <a:rPr lang="de-DE" dirty="0" err="1"/>
              <a:t>Commits</a:t>
            </a:r>
            <a:r>
              <a:rPr lang="de-DE" dirty="0"/>
              <a:t> „</a:t>
            </a:r>
            <a:r>
              <a:rPr lang="de-DE" dirty="0" err="1"/>
              <a:t>ge-pushed</a:t>
            </a:r>
            <a:r>
              <a:rPr lang="de-DE" dirty="0"/>
              <a:t>“ wurden</a:t>
            </a:r>
          </a:p>
          <a:p>
            <a:pPr marL="800100" lvl="1" indent="-342900">
              <a:defRPr/>
            </a:pPr>
            <a:r>
              <a:rPr lang="de-DE" dirty="0"/>
              <a:t>keine SNAPSHOT-Abhängigkeiten vorhanden sind</a:t>
            </a:r>
          </a:p>
          <a:p>
            <a:pPr>
              <a:defRPr/>
            </a:pPr>
            <a:r>
              <a:rPr lang="de-DE" sz="2800" dirty="0"/>
              <a:t>Erzeugt ein neues Commit mit einer „nicht“-Snapshot-Version</a:t>
            </a:r>
          </a:p>
          <a:p>
            <a:pPr>
              <a:defRPr/>
            </a:pPr>
            <a:r>
              <a:rPr lang="de-DE" sz="2800" dirty="0"/>
              <a:t>Erzeugt ein Release-Tag</a:t>
            </a:r>
          </a:p>
          <a:p>
            <a:pPr>
              <a:defRPr/>
            </a:pPr>
            <a:r>
              <a:rPr lang="de-DE" sz="2800" dirty="0"/>
              <a:t>Erzeugt ein neues Commit mit der nächsten (Snapshot-) Version</a:t>
            </a:r>
          </a:p>
          <a:p>
            <a:pPr>
              <a:defRPr/>
            </a:pPr>
            <a:r>
              <a:rPr lang="de-DE" sz="2800" dirty="0"/>
              <a:t>Kann durch eigene Tasks angepasst werden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TOWNSFOLK / GRADLE-RELEASE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954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99620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init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Repository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zum nächsten Commit hinzufügen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–m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gui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Commit durchführen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Dateien im nächsten Commit als gelöscht markieren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status</a:t>
            </a:r>
            <a:endParaRPr lang="de-DE" sz="2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Aktuellen Zustand des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Workspaces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ansehen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log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200" b="1" dirty="0" err="1">
                <a:solidFill>
                  <a:srgbClr val="009587"/>
                </a:solidFill>
                <a:latin typeface="Courier New"/>
                <a:cs typeface="Courier New"/>
              </a:rPr>
              <a:t>follow</a:t>
            </a:r>
            <a:r>
              <a:rPr lang="de-DE" sz="2200" b="1" dirty="0">
                <a:solidFill>
                  <a:srgbClr val="009587"/>
                </a:solidFill>
                <a:latin typeface="Courier New"/>
                <a:cs typeface="Courier New"/>
              </a:rPr>
              <a:t> [-M&lt;x&gt;%]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Historie inklusive Umbenennungen ansehen</a:t>
            </a:r>
          </a:p>
          <a:p>
            <a:pPr marL="0" lvl="0" indent="0" algn="ctr">
              <a:buNone/>
              <a:defRPr/>
            </a:pPr>
            <a:endParaRPr lang="de-DE" sz="2400" dirty="0" smtClean="0"/>
          </a:p>
          <a:p>
            <a:pPr marL="0" lvl="0" indent="0" algn="ctr">
              <a:buNone/>
              <a:defRPr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SCHNELLEINSTIEG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7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de-DE" sz="2400" dirty="0"/>
              <a:t>Erzeugt Versions-Label die sich an „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Versioning</a:t>
            </a:r>
            <a:r>
              <a:rPr lang="de-DE" sz="2400" dirty="0"/>
              <a:t>“ halten</a:t>
            </a:r>
          </a:p>
          <a:p>
            <a:pPr lvl="0">
              <a:defRPr/>
            </a:pPr>
            <a:r>
              <a:rPr lang="de-DE" sz="2400" dirty="0"/>
              <a:t>Versionen werden anhand </a:t>
            </a:r>
          </a:p>
          <a:p>
            <a:pPr marL="800100" lvl="1" indent="-342900">
              <a:defRPr/>
            </a:pPr>
            <a:r>
              <a:rPr lang="de-DE" sz="2400" dirty="0"/>
              <a:t>der </a:t>
            </a:r>
            <a:r>
              <a:rPr lang="de-DE" sz="2400" b="1" dirty="0"/>
              <a:t>Vorgängerversion</a:t>
            </a:r>
            <a:r>
              <a:rPr lang="de-DE" sz="2400" dirty="0"/>
              <a:t>, </a:t>
            </a:r>
          </a:p>
          <a:p>
            <a:pPr marL="800100" lvl="1" indent="-342900">
              <a:defRPr/>
            </a:pPr>
            <a:r>
              <a:rPr lang="de-DE" sz="2400" dirty="0"/>
              <a:t>des </a:t>
            </a:r>
            <a:r>
              <a:rPr lang="de-DE" sz="2400" b="1" dirty="0"/>
              <a:t>Scopes </a:t>
            </a:r>
            <a:r>
              <a:rPr lang="de-DE" sz="2400" dirty="0"/>
              <a:t>(Major, Minor Patch) und </a:t>
            </a:r>
          </a:p>
          <a:p>
            <a:pPr marL="800100" lvl="1" indent="-342900">
              <a:defRPr/>
            </a:pPr>
            <a:r>
              <a:rPr lang="de-DE" sz="2400" dirty="0"/>
              <a:t>definierten </a:t>
            </a:r>
            <a:r>
              <a:rPr lang="de-DE" sz="2400" b="1" dirty="0"/>
              <a:t>Stages </a:t>
            </a:r>
            <a:r>
              <a:rPr lang="de-DE" sz="2400" dirty="0"/>
              <a:t>(</a:t>
            </a:r>
            <a:r>
              <a:rPr lang="de-DE" sz="2400" dirty="0" err="1"/>
              <a:t>dev</a:t>
            </a:r>
            <a:r>
              <a:rPr lang="de-DE" sz="2400" dirty="0"/>
              <a:t>, </a:t>
            </a:r>
            <a:r>
              <a:rPr lang="de-DE" sz="2400" dirty="0" err="1"/>
              <a:t>rc</a:t>
            </a:r>
            <a:r>
              <a:rPr lang="de-DE" sz="2400" dirty="0"/>
              <a:t>, </a:t>
            </a:r>
            <a:r>
              <a:rPr lang="de-DE" sz="2400" dirty="0" err="1"/>
              <a:t>milestone</a:t>
            </a:r>
            <a:r>
              <a:rPr lang="de-DE" sz="2400" dirty="0"/>
              <a:t>, </a:t>
            </a:r>
            <a:r>
              <a:rPr lang="de-DE" sz="2400" b="1" dirty="0"/>
              <a:t>final</a:t>
            </a:r>
            <a:r>
              <a:rPr lang="de-DE" sz="2400" dirty="0"/>
              <a:t>) ermittelt</a:t>
            </a:r>
          </a:p>
          <a:p>
            <a:pPr marL="800100" lvl="1" indent="-342900">
              <a:defRPr/>
            </a:pPr>
            <a:endParaRPr lang="de-DE" sz="2400" dirty="0"/>
          </a:p>
          <a:p>
            <a:pPr>
              <a:defRPr/>
            </a:pPr>
            <a:r>
              <a:rPr lang="de-DE" sz="2400" dirty="0" err="1"/>
              <a:t>gradle</a:t>
            </a:r>
            <a:r>
              <a:rPr lang="de-DE" sz="2400" dirty="0"/>
              <a:t> </a:t>
            </a:r>
            <a:r>
              <a:rPr lang="de-DE" sz="2400" dirty="0" err="1"/>
              <a:t>release</a:t>
            </a:r>
            <a:r>
              <a:rPr lang="de-DE" sz="2400" dirty="0"/>
              <a:t> -</a:t>
            </a:r>
            <a:r>
              <a:rPr lang="de-DE" sz="2400" dirty="0" err="1"/>
              <a:t>Prelease.scope</a:t>
            </a:r>
            <a:r>
              <a:rPr lang="de-DE" sz="2400" dirty="0"/>
              <a:t>=</a:t>
            </a:r>
            <a:r>
              <a:rPr lang="de-DE" sz="2400" dirty="0" err="1"/>
              <a:t>major</a:t>
            </a:r>
            <a:r>
              <a:rPr lang="de-DE" sz="2400" dirty="0"/>
              <a:t> -</a:t>
            </a:r>
            <a:r>
              <a:rPr lang="de-DE" sz="2400" dirty="0" err="1"/>
              <a:t>Prelease.stage</a:t>
            </a:r>
            <a:r>
              <a:rPr lang="de-DE" sz="2400" dirty="0"/>
              <a:t>=final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AJOBERSTAR / GRADLE-GIT</a:t>
            </a:r>
          </a:p>
        </p:txBody>
      </p:sp>
    </p:spTree>
    <p:extLst>
      <p:ext uri="{BB962C8B-B14F-4D97-AF65-F5344CB8AC3E}">
        <p14:creationId xmlns:p14="http://schemas.microsoft.com/office/powerpoint/2010/main" val="4106380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357301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6048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rgbClr val="438ECC"/>
                </a:solidFill>
              </a:rPr>
              <a:t>http://</a:t>
            </a:r>
            <a:r>
              <a:rPr lang="de-DE" sz="2400" b="1" dirty="0" err="1">
                <a:solidFill>
                  <a:srgbClr val="438ECC"/>
                </a:solidFill>
              </a:rPr>
              <a:t>maven.apache.org</a:t>
            </a:r>
            <a:r>
              <a:rPr lang="de-DE" sz="2400" b="1" dirty="0">
                <a:solidFill>
                  <a:srgbClr val="438ECC"/>
                </a:solidFill>
              </a:rPr>
              <a:t>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-release/</a:t>
            </a:r>
            <a:r>
              <a:rPr lang="de-DE" sz="2400" b="1" dirty="0" err="1">
                <a:solidFill>
                  <a:srgbClr val="438ECC"/>
                </a:solidFill>
              </a:rPr>
              <a:t>maven</a:t>
            </a:r>
            <a:r>
              <a:rPr lang="de-DE" sz="2400" b="1" dirty="0">
                <a:solidFill>
                  <a:srgbClr val="438ECC"/>
                </a:solidFill>
              </a:rPr>
              <a:t>-release-</a:t>
            </a:r>
            <a:r>
              <a:rPr lang="de-DE" sz="2400" b="1" dirty="0" err="1">
                <a:solidFill>
                  <a:srgbClr val="438ECC"/>
                </a:solidFill>
              </a:rPr>
              <a:t>plugin</a:t>
            </a:r>
            <a:r>
              <a:rPr lang="de-DE" sz="2400" b="1" dirty="0" smtClean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r>
              <a:rPr lang="de-DE" sz="2800" b="1" dirty="0" smtClean="0"/>
              <a:t>Ziel: Automatisierung vieler (</a:t>
            </a:r>
            <a:r>
              <a:rPr lang="de-DE" sz="2800" b="1" dirty="0" err="1" smtClean="0"/>
              <a:t>Maven</a:t>
            </a:r>
            <a:r>
              <a:rPr lang="de-DE" sz="2800" b="1" dirty="0" smtClean="0"/>
              <a:t>-)Aufgaben</a:t>
            </a:r>
          </a:p>
          <a:p>
            <a:r>
              <a:rPr lang="de-DE" sz="2400" dirty="0" smtClean="0"/>
              <a:t>Aktualisiert die POMs</a:t>
            </a:r>
          </a:p>
          <a:p>
            <a:r>
              <a:rPr lang="de-DE" sz="2400" dirty="0" smtClean="0"/>
              <a:t>Erzeugt Tags</a:t>
            </a:r>
          </a:p>
          <a:p>
            <a:r>
              <a:rPr lang="de-DE" sz="2400" dirty="0" smtClean="0"/>
              <a:t>Führt </a:t>
            </a:r>
            <a:r>
              <a:rPr lang="de-DE" sz="2400" dirty="0" err="1" smtClean="0"/>
              <a:t>Build</a:t>
            </a:r>
            <a:r>
              <a:rPr lang="de-DE" sz="2400" dirty="0" smtClean="0"/>
              <a:t> und Tests aus</a:t>
            </a:r>
          </a:p>
          <a:p>
            <a:r>
              <a:rPr lang="de-DE" sz="2400" dirty="0" smtClean="0"/>
              <a:t>Installiert die </a:t>
            </a:r>
            <a:r>
              <a:rPr lang="de-DE" sz="2400" dirty="0" err="1" smtClean="0"/>
              <a:t>Maven</a:t>
            </a:r>
            <a:r>
              <a:rPr lang="de-DE" sz="2400" dirty="0" smtClean="0"/>
              <a:t>-Artefakte im </a:t>
            </a:r>
            <a:r>
              <a:rPr lang="de-DE" sz="2400" dirty="0" err="1" smtClean="0"/>
              <a:t>Maven</a:t>
            </a:r>
            <a:r>
              <a:rPr lang="de-DE" sz="2400" dirty="0" smtClean="0"/>
              <a:t>-Repository</a:t>
            </a:r>
          </a:p>
          <a:p>
            <a:endParaRPr lang="de-DE" sz="2400" dirty="0"/>
          </a:p>
          <a:p>
            <a:r>
              <a:rPr lang="de-DE" sz="2400" dirty="0" smtClean="0"/>
              <a:t>Nicht </a:t>
            </a:r>
            <a:r>
              <a:rPr lang="de-DE" sz="2400" dirty="0" err="1" smtClean="0"/>
              <a:t>Git</a:t>
            </a:r>
            <a:r>
              <a:rPr lang="de-DE" sz="2400" dirty="0" smtClean="0"/>
              <a:t>-spezifisch</a:t>
            </a:r>
          </a:p>
          <a:p>
            <a:r>
              <a:rPr lang="de-DE" sz="2400" dirty="0" smtClean="0"/>
              <a:t>Kein Release-Prozess im Sinne von </a:t>
            </a:r>
            <a:r>
              <a:rPr lang="de-DE" sz="2400" dirty="0" err="1" smtClean="0"/>
              <a:t>Git</a:t>
            </a:r>
            <a:r>
              <a:rPr lang="de-DE" sz="2400" dirty="0" smtClean="0"/>
              <a:t>-Flow</a:t>
            </a:r>
          </a:p>
          <a:p>
            <a:endParaRPr lang="de-DE" sz="2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 RELEASE</a:t>
            </a:r>
            <a:r>
              <a:rPr lang="de-DE" dirty="0"/>
              <a:t> </a:t>
            </a:r>
            <a:r>
              <a:rPr lang="de-DE" dirty="0" smtClean="0"/>
              <a:t>PLUGIN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819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Konfiguration der </a:t>
            </a:r>
            <a:r>
              <a:rPr lang="de-DE" sz="1800" b="1" dirty="0" err="1" smtClean="0">
                <a:latin typeface="Calibri"/>
                <a:cs typeface="Calibri"/>
              </a:rPr>
              <a:t>Git</a:t>
            </a:r>
            <a:r>
              <a:rPr lang="de-DE" sz="1800" b="1" dirty="0" smtClean="0">
                <a:latin typeface="Calibri"/>
                <a:cs typeface="Calibri"/>
              </a:rPr>
              <a:t>- und </a:t>
            </a:r>
            <a:r>
              <a:rPr lang="de-DE" sz="1800" b="1" dirty="0" err="1" smtClean="0">
                <a:latin typeface="Calibri"/>
                <a:cs typeface="Calibri"/>
              </a:rPr>
              <a:t>Maven-Repositories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err="1" smtClean="0">
                <a:latin typeface="Calibri"/>
                <a:cs typeface="Calibri"/>
              </a:rPr>
              <a:t>Git</a:t>
            </a:r>
            <a:r>
              <a:rPr lang="de-DE" sz="1800" dirty="0" smtClean="0">
                <a:latin typeface="Calibri"/>
                <a:cs typeface="Calibri"/>
              </a:rPr>
              <a:t>-Repository kann vom „</a:t>
            </a:r>
            <a:r>
              <a:rPr lang="de-DE" sz="1800" dirty="0" err="1" smtClean="0">
                <a:latin typeface="Calibri"/>
                <a:cs typeface="Calibri"/>
              </a:rPr>
              <a:t>origin</a:t>
            </a:r>
            <a:r>
              <a:rPr lang="de-DE" sz="1800" dirty="0" smtClean="0">
                <a:latin typeface="Calibri"/>
                <a:cs typeface="Calibri"/>
              </a:rPr>
              <a:t>“ abweichen</a:t>
            </a:r>
          </a:p>
          <a:p>
            <a:r>
              <a:rPr lang="de-DE" sz="1800" dirty="0" smtClean="0">
                <a:latin typeface="Calibri"/>
                <a:cs typeface="Calibri"/>
              </a:rPr>
              <a:t>In das </a:t>
            </a:r>
            <a:r>
              <a:rPr lang="de-DE" sz="1800" dirty="0" err="1" smtClean="0">
                <a:latin typeface="Calibri"/>
                <a:cs typeface="Calibri"/>
              </a:rPr>
              <a:t>Maven</a:t>
            </a:r>
            <a:r>
              <a:rPr lang="de-DE" sz="1800" dirty="0" smtClean="0">
                <a:latin typeface="Calibri"/>
                <a:cs typeface="Calibri"/>
              </a:rPr>
              <a:t>-Repository werden die fertigen Artefakte installiert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 smtClean="0">
                <a:latin typeface="Courier New"/>
                <a:cs typeface="Courier New"/>
              </a:rPr>
              <a:t>scm:git: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GIT_REPO_URL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developerConnection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scm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>
                <a:latin typeface="Courier New"/>
                <a:cs typeface="Courier New"/>
              </a:rPr>
              <a:t>	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13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Einbinden des </a:t>
            </a:r>
            <a:r>
              <a:rPr lang="de-DE" sz="1800" b="1" dirty="0" err="1" smtClean="0">
                <a:latin typeface="Calibri"/>
                <a:cs typeface="Calibri"/>
              </a:rPr>
              <a:t>Plug-ins</a:t>
            </a:r>
            <a:endParaRPr lang="de-DE" sz="1800" b="1" dirty="0" smtClean="0">
              <a:latin typeface="Calibri"/>
              <a:cs typeface="Calibri"/>
            </a:endParaRPr>
          </a:p>
          <a:p>
            <a:r>
              <a:rPr lang="de-DE" sz="1800" dirty="0" smtClean="0">
                <a:latin typeface="Calibri"/>
                <a:cs typeface="Calibri"/>
              </a:rPr>
              <a:t>Versionsnummer erforderlich</a:t>
            </a:r>
          </a:p>
          <a:p>
            <a:r>
              <a:rPr lang="de-DE" sz="1800" dirty="0" smtClean="0">
                <a:latin typeface="Calibri"/>
                <a:cs typeface="Calibri"/>
              </a:rPr>
              <a:t>Optional: Format des Tags</a:t>
            </a:r>
          </a:p>
          <a:p>
            <a:pPr marL="0" indent="0">
              <a:buNone/>
            </a:pPr>
            <a:endParaRPr lang="de-DE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...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org.apache.maven.plugins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-release-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&lt;</a:t>
            </a:r>
            <a:r>
              <a:rPr lang="de-DE" sz="1400" b="1" dirty="0" smtClean="0"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2.5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v@{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project.version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}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tagNameFormat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build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562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[--batch-mode]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release:prepare</a:t>
            </a:r>
            <a:endParaRPr lang="de-DE" dirty="0"/>
          </a:p>
          <a:p>
            <a:r>
              <a:rPr lang="de-DE" sz="2600" dirty="0" smtClean="0"/>
              <a:t>Aktualisiert und </a:t>
            </a:r>
            <a:r>
              <a:rPr lang="de-DE" sz="2600" dirty="0" err="1"/>
              <a:t>c</a:t>
            </a:r>
            <a:r>
              <a:rPr lang="de-DE" sz="2600" dirty="0" err="1" smtClean="0"/>
              <a:t>ommittet</a:t>
            </a:r>
            <a:r>
              <a:rPr lang="de-DE" sz="2600" dirty="0" smtClean="0"/>
              <a:t> das POM mit Release-Version</a:t>
            </a:r>
          </a:p>
          <a:p>
            <a:r>
              <a:rPr lang="de-DE" sz="2600" dirty="0" smtClean="0"/>
              <a:t>Erzeugt ein Release-Tag im Repository</a:t>
            </a:r>
          </a:p>
          <a:p>
            <a:r>
              <a:rPr lang="de-DE" sz="2600" dirty="0" smtClean="0"/>
              <a:t>Aktualisiert das POM mit nächster SNAPSHOT-Version</a:t>
            </a:r>
          </a:p>
          <a:p>
            <a:endParaRPr lang="de-DE" sz="2600" dirty="0"/>
          </a:p>
          <a:p>
            <a:r>
              <a:rPr lang="de-DE" sz="2600" dirty="0" smtClean="0"/>
              <a:t>Alle Änderungen werden ins konfigurierte Repository gepusht</a:t>
            </a:r>
          </a:p>
          <a:p>
            <a:r>
              <a:rPr lang="de-DE" sz="2600" dirty="0" smtClean="0"/>
              <a:t>Hinterlässt temporäre Dateien für Schritt 2</a:t>
            </a:r>
          </a:p>
          <a:p>
            <a:pPr lvl="1"/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29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700" b="1" dirty="0" err="1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release:perform</a:t>
            </a:r>
            <a:endParaRPr lang="de-DE" sz="2700" dirty="0"/>
          </a:p>
          <a:p>
            <a:r>
              <a:rPr lang="de-DE" sz="2700" dirty="0" smtClean="0"/>
              <a:t>Klont das Repository in </a:t>
            </a:r>
            <a:r>
              <a:rPr lang="de-DE" sz="2700" dirty="0" err="1" smtClean="0"/>
              <a:t>temp</a:t>
            </a:r>
            <a:r>
              <a:rPr lang="de-DE" sz="2700" dirty="0" smtClean="0"/>
              <a:t>-Verzeichnis</a:t>
            </a:r>
          </a:p>
          <a:p>
            <a:r>
              <a:rPr lang="de-DE" sz="2700" dirty="0" smtClean="0"/>
              <a:t>Ruft darin 2. </a:t>
            </a:r>
            <a:r>
              <a:rPr lang="de-DE" sz="2700" dirty="0" err="1" smtClean="0"/>
              <a:t>Maven</a:t>
            </a:r>
            <a:r>
              <a:rPr lang="de-DE" sz="2700" dirty="0" smtClean="0"/>
              <a:t> auf</a:t>
            </a:r>
          </a:p>
          <a:p>
            <a:r>
              <a:rPr lang="de-DE" sz="2700" dirty="0" smtClean="0"/>
              <a:t>Führt erneut </a:t>
            </a:r>
            <a:r>
              <a:rPr lang="de-DE" sz="2700" dirty="0" err="1" smtClean="0"/>
              <a:t>Build</a:t>
            </a:r>
            <a:r>
              <a:rPr lang="de-DE" sz="2700" dirty="0" smtClean="0"/>
              <a:t> + Tests aus</a:t>
            </a:r>
          </a:p>
          <a:p>
            <a:r>
              <a:rPr lang="de-DE" sz="2700" dirty="0" smtClean="0"/>
              <a:t>Installiert die Artefakte im zentralen </a:t>
            </a:r>
            <a:r>
              <a:rPr lang="de-DE" sz="2700" dirty="0" err="1" smtClean="0"/>
              <a:t>Maven</a:t>
            </a:r>
            <a:r>
              <a:rPr lang="de-DE" sz="2700" dirty="0" smtClean="0"/>
              <a:t>-Repository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– SCHRITT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0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buNone/>
            </a:pP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7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7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release:rollback</a:t>
            </a:r>
            <a:endParaRPr lang="de-DE" sz="2700" dirty="0" smtClean="0"/>
          </a:p>
          <a:p>
            <a:r>
              <a:rPr lang="de-DE" sz="2700" dirty="0" smtClean="0"/>
              <a:t>Verwirft die in der </a:t>
            </a:r>
            <a:r>
              <a:rPr lang="de-DE" sz="2700" dirty="0" err="1" smtClean="0"/>
              <a:t>Prepare</a:t>
            </a:r>
            <a:r>
              <a:rPr lang="de-DE" sz="2700" dirty="0" smtClean="0"/>
              <a:t>-Phase gemachten Änderungen</a:t>
            </a:r>
          </a:p>
          <a:p>
            <a:r>
              <a:rPr lang="de-DE" sz="2700" dirty="0" smtClean="0"/>
              <a:t>Erzeug ein „Rollback-Commit“</a:t>
            </a:r>
          </a:p>
          <a:p>
            <a:r>
              <a:rPr lang="de-DE" sz="2700" dirty="0" smtClean="0"/>
              <a:t>Änderungen bleiben im Repository</a:t>
            </a: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MAVEN-RELEASE-PLUGIN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471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BUILD-WERKZEUGE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5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352550" y="403855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1474229" y="3140968"/>
            <a:ext cx="6407150" cy="1308265"/>
          </a:xfrm>
        </p:spPr>
        <p:txBody>
          <a:bodyPr>
            <a:normAutofit/>
          </a:bodyPr>
          <a:lstStyle/>
          <a:p>
            <a:r>
              <a:rPr lang="de-DE" dirty="0" err="1" smtClean="0"/>
              <a:t>Gradle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Release </a:t>
            </a:r>
            <a:r>
              <a:rPr lang="de-DE" dirty="0" err="1" smtClean="0"/>
              <a:t>Plug-in</a:t>
            </a:r>
            <a:endParaRPr lang="de-DE" dirty="0" smtClean="0"/>
          </a:p>
          <a:p>
            <a:r>
              <a:rPr lang="de-DE" dirty="0" err="1" smtClean="0"/>
              <a:t>Maven</a:t>
            </a:r>
            <a:r>
              <a:rPr lang="de-DE" dirty="0" smtClean="0"/>
              <a:t> – </a:t>
            </a:r>
            <a:r>
              <a:rPr lang="de-DE" dirty="0" err="1" smtClean="0"/>
              <a:t>JGit</a:t>
            </a:r>
            <a:r>
              <a:rPr lang="de-DE" dirty="0" smtClean="0"/>
              <a:t> Flow </a:t>
            </a:r>
            <a:r>
              <a:rPr lang="de-DE" dirty="0" err="1" smtClean="0"/>
              <a:t>Plug-in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83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084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>
                <a:solidFill>
                  <a:srgbClr val="438ECC"/>
                </a:solidFill>
              </a:rPr>
              <a:t>https://bitbucket.org/atlassian/jgit-flow/wiki/</a:t>
            </a:r>
            <a:r>
              <a:rPr lang="de-DE" sz="2800" b="1" dirty="0" smtClean="0">
                <a:solidFill>
                  <a:srgbClr val="438ECC"/>
                </a:solidFill>
              </a:rPr>
              <a:t>Home</a:t>
            </a:r>
            <a:endParaRPr lang="de-DE" b="1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r>
              <a:rPr lang="de-DE" sz="2800" b="1" dirty="0" smtClean="0"/>
              <a:t>Ziel: </a:t>
            </a:r>
            <a:r>
              <a:rPr lang="de-DE" sz="2800" b="1" dirty="0" err="1" smtClean="0"/>
              <a:t>GitFlow</a:t>
            </a:r>
            <a:r>
              <a:rPr lang="de-DE" sz="2800" b="1" dirty="0" smtClean="0"/>
              <a:t>-Unterstützung für </a:t>
            </a:r>
            <a:r>
              <a:rPr lang="de-DE" sz="2800" b="1" dirty="0" err="1" smtClean="0"/>
              <a:t>Maven</a:t>
            </a:r>
            <a:endParaRPr lang="de-DE" sz="2800" b="1" dirty="0" smtClean="0"/>
          </a:p>
          <a:p>
            <a:r>
              <a:rPr lang="de-DE" sz="2800" dirty="0" smtClean="0"/>
              <a:t>Unterstützung für Entwicklungs- und </a:t>
            </a:r>
            <a:r>
              <a:rPr lang="de-DE" sz="2800" dirty="0" err="1" smtClean="0"/>
              <a:t>Releaseprozess</a:t>
            </a:r>
            <a:endParaRPr lang="de-DE" sz="2800" dirty="0" smtClean="0"/>
          </a:p>
          <a:p>
            <a:pPr lvl="1"/>
            <a:r>
              <a:rPr lang="de-DE" sz="2400" dirty="0" smtClean="0"/>
              <a:t>Feature</a:t>
            </a:r>
          </a:p>
          <a:p>
            <a:pPr lvl="1"/>
            <a:r>
              <a:rPr lang="de-DE" sz="2400" dirty="0" smtClean="0"/>
              <a:t>Release </a:t>
            </a:r>
          </a:p>
          <a:p>
            <a:pPr lvl="1"/>
            <a:r>
              <a:rPr lang="de-DE" sz="2400" dirty="0" smtClean="0"/>
              <a:t>Hotfix</a:t>
            </a:r>
          </a:p>
          <a:p>
            <a:r>
              <a:rPr lang="de-DE" sz="2800" dirty="0" smtClean="0"/>
              <a:t>Mehr als nur POM-Pflege</a:t>
            </a:r>
          </a:p>
          <a:p>
            <a:endParaRPr lang="de-DE" sz="2800" dirty="0" smtClean="0"/>
          </a:p>
          <a:p>
            <a:r>
              <a:rPr lang="de-DE" sz="2800" dirty="0" err="1" smtClean="0"/>
              <a:t>Git</a:t>
            </a:r>
            <a:r>
              <a:rPr lang="de-DE" sz="2800" dirty="0" smtClean="0"/>
              <a:t>-spezifisch</a:t>
            </a:r>
          </a:p>
          <a:p>
            <a:r>
              <a:rPr lang="de-DE" sz="2800" dirty="0" smtClean="0"/>
              <a:t>Gute Unterstützung von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pPr lvl="1"/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721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idx="1"/>
          </p:nvPr>
        </p:nvSpPr>
        <p:spPr>
          <a:xfrm>
            <a:off x="5840016" y="1041400"/>
            <a:ext cx="2988100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223234" indent="0">
              <a:buNone/>
              <a:defRPr sz="1800"/>
            </a:pPr>
            <a:r>
              <a:rPr sz="1700" b="1" dirty="0"/>
              <a:t>Effizienter Objektspeicher</a:t>
            </a:r>
          </a:p>
          <a:p>
            <a:pPr marL="383808" indent="-160574">
              <a:defRPr sz="1800"/>
            </a:pPr>
            <a:r>
              <a:rPr sz="1700" dirty="0"/>
              <a:t>Für alle Inhalte werden </a:t>
            </a:r>
            <a:r>
              <a:rPr sz="1700" b="1" dirty="0">
                <a:solidFill>
                  <a:srgbClr val="009587"/>
                </a:solidFill>
              </a:rPr>
              <a:t>Hash-Werte</a:t>
            </a:r>
            <a:r>
              <a:rPr sz="1700" dirty="0"/>
              <a:t> als Schlüssel berechnet (SHA, 160 Bit)</a:t>
            </a:r>
          </a:p>
          <a:p>
            <a:pPr marL="383808" indent="-160574">
              <a:defRPr sz="1800"/>
            </a:pPr>
            <a:r>
              <a:rPr sz="1700" dirty="0"/>
              <a:t>Trennung von Dateiinhalt und Dateiname</a:t>
            </a:r>
          </a:p>
          <a:p>
            <a:pPr marL="383808" indent="-160574">
              <a:defRPr sz="1800"/>
            </a:pPr>
            <a:r>
              <a:rPr sz="1700" dirty="0"/>
              <a:t>Alle Inhalte werden nur einmal gespeichert</a:t>
            </a:r>
          </a:p>
          <a:p>
            <a:pPr marL="383808" indent="-160574">
              <a:defRPr sz="1800"/>
            </a:pPr>
            <a:endParaRPr lang="de-DE" sz="1700" dirty="0" smtClean="0"/>
          </a:p>
          <a:p>
            <a:pPr marL="223234" indent="0">
              <a:buNone/>
              <a:defRPr sz="1800"/>
            </a:pPr>
            <a:r>
              <a:rPr lang="de-DE" sz="1700" b="1" dirty="0" smtClean="0"/>
              <a:t>Objekte</a:t>
            </a:r>
            <a:endParaRPr sz="1700" b="1" dirty="0"/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Blobs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Dateiinhalt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Trees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Verzeichnisse mit Verweisen auf Inhalte</a:t>
            </a:r>
          </a:p>
          <a:p>
            <a:pPr marL="383808" indent="-160574">
              <a:defRPr sz="1800"/>
            </a:pPr>
            <a:r>
              <a:rPr sz="1700" b="1" dirty="0">
                <a:solidFill>
                  <a:srgbClr val="009587"/>
                </a:solidFill>
              </a:rPr>
              <a:t>Commits</a:t>
            </a:r>
            <a:r>
              <a:rPr sz="1700" dirty="0">
                <a:solidFill>
                  <a:srgbClr val="009587"/>
                </a:solidFill>
              </a:rPr>
              <a:t> </a:t>
            </a:r>
            <a:r>
              <a:rPr sz="1700" dirty="0"/>
              <a:t>- Versionen von hierarchischen </a:t>
            </a:r>
            <a:r>
              <a:rPr sz="1700" dirty="0" smtClean="0"/>
              <a:t>Verzeichnisstrukturen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DAS REPOSITORY - EINE OBJEKTDATENBANK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" y="1041399"/>
            <a:ext cx="5392615" cy="528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2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>
                <a:cs typeface="Calibri"/>
              </a:rPr>
              <a:t>Konfiguration </a:t>
            </a:r>
            <a:r>
              <a:rPr lang="de-DE" b="1" dirty="0" smtClean="0">
                <a:cs typeface="Calibri"/>
              </a:rPr>
              <a:t>des </a:t>
            </a:r>
            <a:r>
              <a:rPr lang="de-DE" b="1" dirty="0" err="1" smtClean="0">
                <a:cs typeface="Calibri"/>
              </a:rPr>
              <a:t>Maven</a:t>
            </a:r>
            <a:r>
              <a:rPr lang="de-DE" b="1" dirty="0" err="1">
                <a:cs typeface="Calibri"/>
              </a:rPr>
              <a:t>-Repositories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Als </a:t>
            </a:r>
            <a:r>
              <a:rPr lang="de-DE" sz="2400" dirty="0" err="1" smtClean="0">
                <a:cs typeface="Calibri"/>
              </a:rPr>
              <a:t>Git</a:t>
            </a:r>
            <a:r>
              <a:rPr lang="de-DE" sz="2400" dirty="0" smtClean="0">
                <a:cs typeface="Calibri"/>
              </a:rPr>
              <a:t>-Repository wird das „</a:t>
            </a:r>
            <a:r>
              <a:rPr lang="de-DE" sz="2400" dirty="0" err="1" smtClean="0">
                <a:cs typeface="Calibri"/>
              </a:rPr>
              <a:t>origin</a:t>
            </a:r>
            <a:r>
              <a:rPr lang="de-DE" sz="2400" dirty="0" smtClean="0">
                <a:cs typeface="Calibri"/>
              </a:rPr>
              <a:t>“ verwendet</a:t>
            </a:r>
          </a:p>
          <a:p>
            <a:r>
              <a:rPr lang="de-DE" sz="2400" dirty="0" smtClean="0">
                <a:cs typeface="Calibri"/>
              </a:rPr>
              <a:t>Für das </a:t>
            </a:r>
            <a:r>
              <a:rPr lang="de-DE" sz="2400" dirty="0" err="1" smtClean="0">
                <a:cs typeface="Calibri"/>
              </a:rPr>
              <a:t>Deployment</a:t>
            </a:r>
            <a:r>
              <a:rPr lang="de-DE" sz="2400" dirty="0" smtClean="0">
                <a:cs typeface="Calibri"/>
              </a:rPr>
              <a:t> muss </a:t>
            </a:r>
            <a:r>
              <a:rPr lang="de-DE" sz="2400" dirty="0" err="1" smtClean="0">
                <a:cs typeface="Calibri"/>
              </a:rPr>
              <a:t>Maven</a:t>
            </a:r>
            <a:r>
              <a:rPr lang="de-DE" sz="2400" dirty="0" smtClean="0">
                <a:cs typeface="Calibri"/>
              </a:rPr>
              <a:t>-Repository konfiguriert werden</a:t>
            </a:r>
          </a:p>
          <a:p>
            <a:endParaRPr lang="de-DE" sz="2400" dirty="0">
              <a:cs typeface="Calibri"/>
            </a:endParaRPr>
          </a:p>
          <a:p>
            <a:pPr marL="0" indent="0">
              <a:buNone/>
            </a:pPr>
            <a:endParaRPr lang="de-DE" sz="2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latin typeface="Courier New"/>
                <a:cs typeface="Courier New"/>
              </a:rPr>
              <a:t>maven-repository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http://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mycompany.com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my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maven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centralrepo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repository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distributionManagement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16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b="1" dirty="0" smtClean="0">
                <a:cs typeface="Calibri"/>
              </a:rPr>
              <a:t>Einbinden des </a:t>
            </a:r>
            <a:r>
              <a:rPr lang="de-DE" b="1" dirty="0" err="1" smtClean="0">
                <a:cs typeface="Calibri"/>
              </a:rPr>
              <a:t>JGit</a:t>
            </a:r>
            <a:r>
              <a:rPr lang="de-DE" b="1" dirty="0" smtClean="0">
                <a:cs typeface="Calibri"/>
              </a:rPr>
              <a:t>-Flow </a:t>
            </a:r>
            <a:r>
              <a:rPr lang="de-DE" b="1" dirty="0" err="1" smtClean="0">
                <a:cs typeface="Calibri"/>
              </a:rPr>
              <a:t>Plug-ins</a:t>
            </a:r>
            <a:endParaRPr lang="de-DE" b="1" dirty="0">
              <a:cs typeface="Calibri"/>
            </a:endParaRPr>
          </a:p>
          <a:p>
            <a:r>
              <a:rPr lang="de-DE" sz="2400" dirty="0" smtClean="0">
                <a:cs typeface="Calibri"/>
              </a:rPr>
              <a:t>Zahlreiche Konfigurationsmöglichkeiten</a:t>
            </a: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>
                <a:latin typeface="Courier New"/>
                <a:cs typeface="Courier New"/>
              </a:rPr>
              <a:t>project</a:t>
            </a:r>
            <a:r>
              <a:rPr lang="de-DE" sz="1400" b="1" dirty="0">
                <a:latin typeface="Courier New"/>
                <a:cs typeface="Courier New"/>
              </a:rPr>
              <a:t> ...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</a:t>
            </a: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external.atlassian.jgitflow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groupId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jgitflow-maven-plugin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artifactId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1.0-m4.3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version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pushFeatures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	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  <a:r>
              <a:rPr lang="de-DE" sz="1400" b="1" dirty="0" err="1">
                <a:solidFill>
                  <a:srgbClr val="F7AA44"/>
                </a:solidFill>
                <a:latin typeface="Courier New"/>
                <a:cs typeface="Courier New"/>
              </a:rPr>
              <a:t>true</a:t>
            </a:r>
            <a:r>
              <a:rPr lang="de-DE" sz="1400" b="1" dirty="0">
                <a:latin typeface="Courier New"/>
                <a:cs typeface="Courier New"/>
              </a:rPr>
              <a:t>&lt;/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pushReleases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	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configuration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>
                <a:latin typeface="Courier New"/>
                <a:cs typeface="Courier New"/>
              </a:rPr>
              <a:t>		</a:t>
            </a:r>
            <a:r>
              <a:rPr lang="de-DE" sz="1400" b="1" dirty="0" smtClean="0">
                <a:latin typeface="Courier New"/>
                <a:cs typeface="Courier New"/>
              </a:rPr>
              <a:t>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	&lt;</a:t>
            </a:r>
            <a:r>
              <a:rPr lang="de-DE" sz="1400" b="1" dirty="0"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plugins</a:t>
            </a:r>
            <a:r>
              <a:rPr lang="de-DE" sz="1400" b="1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sz="1400" b="1" dirty="0" smtClean="0">
                <a:latin typeface="Courier New"/>
                <a:cs typeface="Courier New"/>
              </a:rPr>
              <a:t>&lt;/</a:t>
            </a:r>
            <a:r>
              <a:rPr lang="de-DE" sz="1400" b="1" dirty="0" err="1" smtClean="0">
                <a:latin typeface="Courier New"/>
                <a:cs typeface="Courier New"/>
              </a:rPr>
              <a:t>project</a:t>
            </a:r>
            <a:r>
              <a:rPr lang="de-DE" sz="1400" b="1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– KONFIGURATION 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064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jgitflow:feature-finish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Installiert Artefakte (vom </a:t>
            </a:r>
            <a:r>
              <a:rPr lang="de-DE" sz="2800" dirty="0" err="1" smtClean="0">
                <a:solidFill>
                  <a:srgbClr val="009587"/>
                </a:solidFill>
              </a:rPr>
              <a:t>feature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?!)</a:t>
            </a:r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445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jgitflow:release-start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Erzeugt einen neuen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r>
              <a:rPr lang="de-DE" sz="2800" dirty="0"/>
              <a:t> </a:t>
            </a:r>
            <a:r>
              <a:rPr lang="de-DE" sz="2800" dirty="0" smtClean="0"/>
              <a:t>für nächstes Release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mvn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jgitflow:release-finish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2800" dirty="0" smtClean="0"/>
              <a:t>Führt </a:t>
            </a:r>
            <a:r>
              <a:rPr lang="de-DE" sz="2800" dirty="0" err="1" smtClean="0"/>
              <a:t>Build</a:t>
            </a:r>
            <a:r>
              <a:rPr lang="de-DE" sz="2800" dirty="0" smtClean="0"/>
              <a:t> und Tests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r>
              <a:rPr lang="de-DE" sz="2800" dirty="0" smtClean="0"/>
              <a:t> aus</a:t>
            </a:r>
          </a:p>
          <a:p>
            <a:r>
              <a:rPr lang="de-DE" sz="2800" dirty="0" smtClean="0"/>
              <a:t>Aktualisiert POM auf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Mergt</a:t>
            </a:r>
            <a:r>
              <a:rPr lang="de-DE" sz="2800" dirty="0" smtClean="0"/>
              <a:t> Änderungen auf </a:t>
            </a:r>
            <a:r>
              <a:rPr lang="de-DE" sz="2800" dirty="0" smtClean="0">
                <a:solidFill>
                  <a:srgbClr val="009587"/>
                </a:solidFill>
              </a:rPr>
              <a:t>master</a:t>
            </a:r>
            <a:r>
              <a:rPr lang="de-DE" sz="2800" dirty="0" smtClean="0"/>
              <a:t>-</a:t>
            </a:r>
            <a:r>
              <a:rPr lang="de-DE" sz="2800" dirty="0"/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err="1" smtClean="0"/>
              <a:t>-Branch</a:t>
            </a:r>
            <a:endParaRPr lang="de-DE" sz="2800" dirty="0" smtClean="0"/>
          </a:p>
          <a:p>
            <a:r>
              <a:rPr lang="de-DE" sz="2800" dirty="0" err="1" smtClean="0"/>
              <a:t>Deployed</a:t>
            </a:r>
            <a:r>
              <a:rPr lang="de-DE" sz="2800" dirty="0" smtClean="0"/>
              <a:t> </a:t>
            </a:r>
            <a:r>
              <a:rPr lang="de-DE" sz="2800" dirty="0" err="1" smtClean="0"/>
              <a:t>Maven</a:t>
            </a:r>
            <a:r>
              <a:rPr lang="de-DE" sz="2800" dirty="0" smtClean="0"/>
              <a:t> Artefakte in zentrales Repository</a:t>
            </a:r>
          </a:p>
          <a:p>
            <a:endParaRPr lang="de-DE" sz="2800" dirty="0" smtClean="0"/>
          </a:p>
          <a:p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ATLASSIAN JGIT-FLOW - ANWENDUNG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883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endParaRPr lang="de-DE" b="1" dirty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b="1" dirty="0" smtClean="0"/>
          </a:p>
          <a:p>
            <a:pPr marL="0" indent="0" algn="ctr">
              <a:buNone/>
            </a:pPr>
            <a:endParaRPr lang="de-DE" sz="1800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i="1" dirty="0">
              <a:solidFill>
                <a:srgbClr val="009587"/>
              </a:solidFill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renepreissel@etosquare.de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r>
              <a:rPr lang="de-DE" sz="2000" dirty="0" err="1" smtClean="0">
                <a:latin typeface="Courier"/>
                <a:cs typeface="Courier"/>
              </a:rPr>
              <a:t>nils@nilshartmann.net</a:t>
            </a:r>
            <a:endParaRPr lang="de-DE" sz="20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600" dirty="0" smtClean="0">
              <a:latin typeface="Courier"/>
              <a:cs typeface="Courier"/>
            </a:endParaRPr>
          </a:p>
          <a:p>
            <a:pPr marL="0" indent="0" algn="ctr">
              <a:buNone/>
            </a:pPr>
            <a:endParaRPr lang="de-DE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VIELEN DANK!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123950" y="1367656"/>
            <a:ext cx="6896100" cy="2925440"/>
          </a:xfrm>
          <a:prstGeom prst="rect">
            <a:avLst/>
          </a:prstGeom>
          <a:solidFill>
            <a:srgbClr val="F0503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platzhalter 9"/>
          <p:cNvSpPr txBox="1">
            <a:spLocks/>
          </p:cNvSpPr>
          <p:nvPr/>
        </p:nvSpPr>
        <p:spPr>
          <a:xfrm>
            <a:off x="1352550" y="1672456"/>
            <a:ext cx="6407150" cy="8001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NOCH FRAGEN?</a:t>
            </a:r>
            <a:endParaRPr lang="de-DE" dirty="0"/>
          </a:p>
        </p:txBody>
      </p:sp>
      <p:sp>
        <p:nvSpPr>
          <p:cNvPr id="11" name="Textplatzhalter 11"/>
          <p:cNvSpPr txBox="1">
            <a:spLocks/>
          </p:cNvSpPr>
          <p:nvPr/>
        </p:nvSpPr>
        <p:spPr>
          <a:xfrm>
            <a:off x="1352550" y="2328664"/>
            <a:ext cx="6407150" cy="1676400"/>
          </a:xfrm>
          <a:prstGeom prst="rect">
            <a:avLst/>
          </a:prstGeom>
        </p:spPr>
        <p:txBody>
          <a:bodyPr lIns="0" tIns="0" rIns="0" bIns="0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 smtClean="0">
              <a:solidFill>
                <a:srgbClr val="009587"/>
              </a:solidFill>
              <a:latin typeface="Courier"/>
              <a:cs typeface="Courier"/>
            </a:endParaRPr>
          </a:p>
          <a:p>
            <a:pPr algn="ctr"/>
            <a:r>
              <a:rPr lang="de-DE" dirty="0" err="1" smtClean="0">
                <a:latin typeface="Courier"/>
                <a:cs typeface="Courier"/>
              </a:rPr>
              <a:t>git</a:t>
            </a:r>
            <a:r>
              <a:rPr lang="de-DE" dirty="0" smtClean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help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pPr algn="ctr"/>
            <a:r>
              <a:rPr lang="de-DE" dirty="0" err="1">
                <a:latin typeface="Courier"/>
                <a:cs typeface="Courier"/>
              </a:rPr>
              <a:t>git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i="1" dirty="0" err="1">
                <a:latin typeface="Courier"/>
                <a:cs typeface="Courier"/>
              </a:rPr>
              <a:t>cmd</a:t>
            </a:r>
            <a:r>
              <a:rPr lang="de-DE" dirty="0">
                <a:latin typeface="Courier"/>
                <a:cs typeface="Courier"/>
              </a:rPr>
              <a:t> --</a:t>
            </a:r>
            <a:r>
              <a:rPr lang="de-DE" dirty="0" err="1">
                <a:latin typeface="Courier"/>
                <a:cs typeface="Courier"/>
              </a:rPr>
              <a:t>help</a:t>
            </a:r>
            <a:endParaRPr lang="de-DE" dirty="0">
              <a:latin typeface="Courier"/>
              <a:cs typeface="Courier"/>
            </a:endParaRPr>
          </a:p>
          <a:p>
            <a:pPr algn="ctr"/>
            <a:r>
              <a:rPr lang="de-DE" dirty="0">
                <a:latin typeface="Courier"/>
                <a:cs typeface="Courier"/>
              </a:rPr>
              <a:t>man </a:t>
            </a:r>
            <a:r>
              <a:rPr lang="de-DE" dirty="0" err="1">
                <a:latin typeface="Courier"/>
                <a:cs typeface="Courier"/>
              </a:rPr>
              <a:t>git-</a:t>
            </a:r>
            <a:r>
              <a:rPr lang="de-DE" i="1" dirty="0" err="1">
                <a:latin typeface="Courier"/>
                <a:cs typeface="Courier"/>
              </a:rPr>
              <a:t>cmd</a:t>
            </a:r>
            <a:endParaRPr lang="de-DE" i="1" dirty="0">
              <a:latin typeface="Courier"/>
              <a:cs typeface="Courier"/>
            </a:endParaRPr>
          </a:p>
          <a:p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1352550" y="2256656"/>
            <a:ext cx="6273800" cy="0"/>
          </a:xfrm>
          <a:prstGeom prst="line">
            <a:avLst/>
          </a:prstGeom>
          <a:ln w="38100">
            <a:solidFill>
              <a:srgbClr val="438EC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Bild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712" y="1590669"/>
            <a:ext cx="604472" cy="6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7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547664" y="2625576"/>
            <a:ext cx="7416824" cy="3971776"/>
          </a:xfrm>
        </p:spPr>
        <p:txBody>
          <a:bodyPr/>
          <a:lstStyle/>
          <a:p>
            <a:pPr marL="0" indent="0">
              <a:buNone/>
            </a:pPr>
            <a:r>
              <a:rPr lang="de-DE" sz="2800" b="1" dirty="0" err="1" smtClean="0">
                <a:cs typeface="Calibri"/>
              </a:rPr>
              <a:t>Git</a:t>
            </a:r>
            <a:r>
              <a:rPr lang="de-DE" sz="2800" b="1" dirty="0" smtClean="0">
                <a:cs typeface="Calibri"/>
              </a:rPr>
              <a:t> </a:t>
            </a:r>
            <a:r>
              <a:rPr lang="de-DE" sz="2800" b="1" dirty="0">
                <a:cs typeface="Calibri"/>
              </a:rPr>
              <a:t>Logo </a:t>
            </a:r>
            <a:endParaRPr lang="de-DE" sz="2800" b="1" dirty="0" smtClean="0">
              <a:cs typeface="Calibri"/>
            </a:endParaRP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  <a:cs typeface="Calibri"/>
              </a:rPr>
              <a:t>http://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git-scm.com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downloads</a:t>
            </a:r>
            <a:r>
              <a:rPr lang="de-DE" sz="2800" dirty="0">
                <a:solidFill>
                  <a:srgbClr val="438ECC"/>
                </a:solidFill>
                <a:cs typeface="Calibri"/>
              </a:rPr>
              <a:t>/</a:t>
            </a:r>
            <a:r>
              <a:rPr lang="de-DE" sz="2800" dirty="0" err="1">
                <a:solidFill>
                  <a:srgbClr val="438ECC"/>
                </a:solidFill>
                <a:cs typeface="Calibri"/>
              </a:rPr>
              <a:t>logos</a:t>
            </a:r>
            <a:endParaRPr lang="de-DE" sz="2800" dirty="0">
              <a:solidFill>
                <a:srgbClr val="438ECC"/>
              </a:solidFill>
              <a:cs typeface="Calibri"/>
            </a:endParaRPr>
          </a:p>
          <a:p>
            <a:r>
              <a:rPr lang="de-DE" sz="2800" dirty="0" err="1" smtClean="0">
                <a:cs typeface="Calibri"/>
              </a:rPr>
              <a:t>by</a:t>
            </a:r>
            <a:r>
              <a:rPr lang="de-DE" sz="2800" dirty="0" smtClean="0">
                <a:cs typeface="Calibri"/>
              </a:rPr>
              <a:t> </a:t>
            </a:r>
            <a:r>
              <a:rPr lang="de-DE" sz="2800" dirty="0">
                <a:cs typeface="Calibri"/>
              </a:rPr>
              <a:t>Jason </a:t>
            </a:r>
            <a:r>
              <a:rPr lang="de-DE" sz="2800" dirty="0" smtClean="0">
                <a:cs typeface="Calibri"/>
              </a:rPr>
              <a:t>Long</a:t>
            </a:r>
          </a:p>
          <a:p>
            <a:endParaRPr lang="de-DE" sz="2800" dirty="0">
              <a:cs typeface="Calibri"/>
            </a:endParaRPr>
          </a:p>
          <a:p>
            <a:pPr marL="0" indent="0">
              <a:buNone/>
            </a:pPr>
            <a:r>
              <a:rPr lang="de-DE" b="1" dirty="0" smtClean="0"/>
              <a:t>Icons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438ECC"/>
                </a:solidFill>
              </a:rPr>
              <a:t>http://</a:t>
            </a:r>
            <a:r>
              <a:rPr lang="de-DE" sz="2800" dirty="0" err="1">
                <a:solidFill>
                  <a:srgbClr val="438ECC"/>
                </a:solidFill>
              </a:rPr>
              <a:t>shreyasachar.github.io</a:t>
            </a:r>
            <a:r>
              <a:rPr lang="de-DE" sz="2800" dirty="0">
                <a:solidFill>
                  <a:srgbClr val="438ECC"/>
                </a:solidFill>
              </a:rPr>
              <a:t>/</a:t>
            </a:r>
            <a:r>
              <a:rPr lang="de-DE" sz="2800" dirty="0" err="1">
                <a:solidFill>
                  <a:srgbClr val="438ECC"/>
                </a:solidFill>
              </a:rPr>
              <a:t>AndroidAssetStudio</a:t>
            </a:r>
            <a:r>
              <a:rPr lang="de-DE" sz="2800" dirty="0" smtClean="0">
                <a:solidFill>
                  <a:srgbClr val="438ECC"/>
                </a:solidFill>
              </a:rPr>
              <a:t>/</a:t>
            </a:r>
          </a:p>
          <a:p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shreyasachar</a:t>
            </a:r>
            <a:endParaRPr lang="de-DE" sz="2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COPYRIGHT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34" y="2780927"/>
            <a:ext cx="1026429" cy="1026429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48" y="1019113"/>
            <a:ext cx="1137001" cy="26694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547664" y="916729"/>
            <a:ext cx="7280452" cy="784830"/>
          </a:xfrm>
          <a:prstGeom prst="rect">
            <a:avLst/>
          </a:prstGeom>
        </p:spPr>
        <p:txBody>
          <a:bodyPr wrap="square" lIns="0" rIns="0" bIns="0">
            <a:spAutoFit/>
          </a:bodyPr>
          <a:lstStyle/>
          <a:p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Licensed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under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the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Creative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Commons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Attribution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3.0 </a:t>
            </a:r>
            <a:r>
              <a:rPr lang="de-DE" sz="2400" dirty="0" err="1">
                <a:solidFill>
                  <a:srgbClr val="4D4D4D"/>
                </a:solidFill>
                <a:cs typeface="Calibri"/>
              </a:rPr>
              <a:t>Unported</a:t>
            </a:r>
            <a:r>
              <a:rPr lang="de-DE" sz="2400" dirty="0">
                <a:solidFill>
                  <a:srgbClr val="4D4D4D"/>
                </a:solidFill>
                <a:cs typeface="Calibri"/>
              </a:rPr>
              <a:t> </a:t>
            </a:r>
            <a:r>
              <a:rPr lang="de-DE" sz="2400" dirty="0" err="1" smtClean="0">
                <a:solidFill>
                  <a:srgbClr val="4D4D4D"/>
                </a:solidFill>
                <a:cs typeface="Calibri"/>
              </a:rPr>
              <a:t>License</a:t>
            </a:r>
            <a:r>
              <a:rPr lang="de-DE" sz="2400" dirty="0" smtClean="0">
                <a:solidFill>
                  <a:srgbClr val="4D4D4D"/>
                </a:solidFill>
                <a:cs typeface="Calibri"/>
              </a:rPr>
              <a:t>:</a:t>
            </a:r>
            <a:endParaRPr lang="de-DE" sz="2400" dirty="0">
              <a:solidFill>
                <a:srgbClr val="4D4D4D"/>
              </a:solidFill>
              <a:cs typeface="Calibri"/>
            </a:endParaRP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65" y="4869160"/>
            <a:ext cx="86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1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cat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von beliebigen Objekten (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blob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commit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, tag)</a:t>
            </a:r>
          </a:p>
          <a:p>
            <a:pPr marL="0" indent="0" algn="ctr">
              <a:buNone/>
              <a:defRPr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–t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Anzeige eines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Trees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12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commit-tree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–p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-m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message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000" dirty="0" smtClean="0"/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Neues Commit zusammenstellen</a:t>
            </a:r>
          </a:p>
          <a:p>
            <a:pPr marL="0" indent="0" algn="ctr">
              <a:buNone/>
            </a:pP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hash-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object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w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Objekt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Id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erzeugen / Objekt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speichern</a:t>
            </a:r>
          </a:p>
          <a:p>
            <a:pPr marL="0" indent="0" algn="ctr">
              <a:buNone/>
            </a:pPr>
            <a:endParaRPr lang="de-DE" sz="1200" dirty="0" smtClean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fsck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unreachable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no-reflogs</a:t>
            </a: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finden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gc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=all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Garbage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aufräumen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800" dirty="0">
                <a:solidFill>
                  <a:schemeClr val="bg1">
                    <a:lumMod val="50000"/>
                  </a:schemeClr>
                </a:solidFill>
              </a:rPr>
            </a:b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OBJEKTDATENBANK – LOW LEVEL OPERATIONEN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647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874280"/>
            <a:ext cx="8512232" cy="5512103"/>
          </a:xfrm>
        </p:spPr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Stage, Cache</a:t>
            </a:r>
          </a:p>
          <a:p>
            <a:pPr marL="0" indent="0" algn="ctr">
              <a:buNone/>
              <a:defRPr/>
            </a:pPr>
            <a:r>
              <a:rPr lang="de-DE" sz="2000" dirty="0" smtClean="0">
                <a:solidFill>
                  <a:srgbClr val="7F7F7F"/>
                </a:solidFill>
                <a:latin typeface="Calibri"/>
                <a:cs typeface="Calibri"/>
              </a:rPr>
              <a:t>Alternative Namen für den Index</a:t>
            </a:r>
            <a:endParaRPr lang="de-DE" sz="2000" dirty="0">
              <a:solidFill>
                <a:srgbClr val="7F7F7F"/>
              </a:solidFill>
              <a:latin typeface="Calibri"/>
              <a:cs typeface="Calibri"/>
            </a:endParaRPr>
          </a:p>
          <a:p>
            <a:pPr marL="0" indent="0" algn="ctr">
              <a:buNone/>
              <a:defRPr/>
            </a:pP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-files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--stage </a:t>
            </a:r>
            <a:endParaRPr lang="de-DE" sz="16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Anzeige aller Dateien im Index</a:t>
            </a:r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105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Datei/Änderungen zum Index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hinzufügen</a:t>
            </a:r>
          </a:p>
          <a:p>
            <a:pPr marL="0" indent="0" algn="ctr">
              <a:buNone/>
              <a:defRPr/>
            </a:pPr>
            <a:endParaRPr lang="de-DE" sz="11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empty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Index leeren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900" dirty="0" smtClean="0"/>
              <a:t> </a:t>
            </a: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read-tree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–i --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prefix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path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tree-ish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Index mit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füllen /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vereinigen </a:t>
            </a:r>
            <a:b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05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write-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tree</a:t>
            </a:r>
            <a:endParaRPr lang="de-DE" sz="1400" dirty="0" smtClean="0"/>
          </a:p>
          <a:p>
            <a:pPr marL="0" indent="0" algn="ctr">
              <a:buNone/>
              <a:defRPr/>
            </a:pP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Tree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schreiben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update-index --[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-]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assume-unchanged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-- &lt;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file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1400" dirty="0" smtClean="0"/>
          </a:p>
          <a:p>
            <a:pPr mar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„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Getrackte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“ Dateien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ignorieren</a:t>
            </a:r>
          </a:p>
          <a:p>
            <a:pPr marL="0" indent="0" algn="ctr">
              <a:buNone/>
            </a:pPr>
            <a:r>
              <a:rPr lang="de-DE" sz="1050" dirty="0" smtClean="0"/>
              <a:t> </a:t>
            </a:r>
            <a:r>
              <a:rPr lang="de-DE" sz="1200" dirty="0" smtClean="0"/>
              <a:t/>
            </a:r>
            <a:br>
              <a:rPr lang="de-DE" sz="1200" dirty="0" smtClean="0"/>
            </a:b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-files -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v</a:t>
            </a:r>
            <a:endParaRPr lang="de-DE" sz="1400" dirty="0" smtClean="0"/>
          </a:p>
          <a:p>
            <a:pPr marL="0" lvl="0" indent="0" algn="ctr">
              <a:buNone/>
            </a:pP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Ignorierte Dateien anzeigen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GEHEIMNISSE DES INDEX (STAGE, CACHE)</a:t>
            </a:r>
            <a:endParaRPr lang="de-DE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457200" y="1181100"/>
            <a:ext cx="8229600" cy="5205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sz="3200" dirty="0" smtClean="0">
              <a:solidFill>
                <a:srgbClr val="7773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46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idx="1"/>
          </p:nvPr>
        </p:nvSpPr>
        <p:spPr>
          <a:xfrm>
            <a:off x="315884" y="4797152"/>
            <a:ext cx="8512232" cy="508476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Branches können von jedem Entwickler lokal angelegt werden.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im Workspace immer aktiv (Default: „master“).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Ein Branch ist nichts weiter als der Zeiger auf ein Commit.</a:t>
            </a:r>
          </a:p>
          <a:p>
            <a:pPr marL="383808" indent="-160574">
              <a:lnSpc>
                <a:spcPct val="120000"/>
              </a:lnSpc>
              <a:defRPr sz="1800"/>
            </a:pPr>
            <a:r>
              <a:rPr sz="1700" dirty="0"/>
              <a:t>Bei jedem neuen Commit wird der aktive Branch auf das neue Commit gesetzt.</a:t>
            </a:r>
          </a:p>
        </p:txBody>
      </p:sp>
      <p:sp>
        <p:nvSpPr>
          <p:cNvPr id="247" name="Shape 247"/>
          <p:cNvSpPr/>
          <p:nvPr/>
        </p:nvSpPr>
        <p:spPr>
          <a:xfrm>
            <a:off x="5757979" y="4453644"/>
            <a:ext cx="2375297" cy="23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 dirty="0"/>
              <a:t>* aus „Git - Grundlagen und Workflows“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3600" spc="-105" dirty="0" smtClean="0"/>
              <a:t>VERZWEIGUNGEN - BRANCHES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56" y="1271929"/>
            <a:ext cx="6510408" cy="30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-v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[&lt;start-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anlegen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wechseln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–D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löschen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anzeigen</a:t>
            </a:r>
          </a:p>
          <a:p>
            <a:pPr marL="0" lv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tag –a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Tag anlegen</a:t>
            </a:r>
            <a:b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BRANCHES &amp; TAGS:  ÜBERBLICK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095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  <a:defRPr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head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Alle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Refs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anzeigen (siehe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auch </a:t>
            </a:r>
            <a:r>
              <a:rPr lang="de-DE" sz="1800" dirty="0" smtClean="0">
                <a:solidFill>
                  <a:srgbClr val="009587"/>
                </a:solidFill>
              </a:rPr>
              <a:t>.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>
                <a:solidFill>
                  <a:srgbClr val="009587"/>
                </a:solidFill>
              </a:rPr>
              <a:t>/</a:t>
            </a:r>
            <a:r>
              <a:rPr lang="de-DE" sz="1800" dirty="0" err="1">
                <a:solidFill>
                  <a:srgbClr val="009587"/>
                </a:solidFill>
              </a:rPr>
              <a:t>refs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endParaRPr lang="de-DE" sz="1200" dirty="0" smtClean="0"/>
          </a:p>
          <a:p>
            <a:pPr marL="0" indent="0" algn="ctr">
              <a:buNone/>
              <a:defRPr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show-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--tags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dereference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Annotated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Tags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dereferenzieren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update-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full-ref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explizit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aktualisieren</a:t>
            </a:r>
          </a:p>
          <a:p>
            <a:pPr marL="0" indent="0" algn="ctr">
              <a:buNone/>
            </a:pPr>
            <a:endParaRPr lang="de-DE" sz="1200" dirty="0"/>
          </a:p>
          <a:p>
            <a:pPr marL="0" indent="0" algn="ctr">
              <a:buNone/>
            </a:pP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 #Index + Workspace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Index</a:t>
            </a:r>
          </a:p>
          <a:p>
            <a:pPr marL="0" indent="0" algn="ctr">
              <a:buNone/>
            </a:pP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soft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sha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-oder-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#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Nur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 [+Index +Workspace] 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des aktuellen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Branches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setzen</a:t>
            </a: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  <a:defRPr/>
            </a:pPr>
            <a:r>
              <a:rPr lang="de-DE" sz="1200" dirty="0" smtClean="0"/>
              <a:t>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/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reflog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000" b="1" dirty="0" err="1">
                <a:solidFill>
                  <a:srgbClr val="009587"/>
                </a:solidFill>
                <a:latin typeface="Courier New"/>
                <a:cs typeface="Courier New"/>
              </a:rPr>
              <a:t>ref</a:t>
            </a:r>
            <a:r>
              <a:rPr lang="de-DE" sz="20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lvl="0" indent="0" algn="ctr">
              <a:buNone/>
              <a:defRPr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Ref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  <a:t>-Änderungen nachvollziehen</a:t>
            </a:r>
            <a:br>
              <a:rPr lang="de-DE" sz="1800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de-DE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REFERENZEN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7387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48755" y="1505966"/>
            <a:ext cx="8512232" cy="1991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spc="30" dirty="0">
                <a:ln w="3175" cmpd="sng">
                  <a:noFill/>
                </a:ln>
                <a:solidFill>
                  <a:srgbClr val="ED6F49"/>
                </a:solidFill>
              </a:rPr>
              <a:t>René </a:t>
            </a:r>
            <a:r>
              <a:rPr lang="de-DE" sz="2400" b="1" spc="30" dirty="0" err="1" smtClean="0">
                <a:ln w="3175" cmpd="sng">
                  <a:noFill/>
                </a:ln>
                <a:solidFill>
                  <a:srgbClr val="ED6F49"/>
                </a:solidFill>
              </a:rPr>
              <a:t>Preißel</a:t>
            </a:r>
            <a:r>
              <a:rPr lang="de-DE" sz="2400" b="1" spc="30" dirty="0" smtClean="0">
                <a:ln w="3175" cmpd="sng">
                  <a:noFill/>
                </a:ln>
                <a:solidFill>
                  <a:srgbClr val="ED6F49"/>
                </a:solidFill>
              </a:rPr>
              <a:t> </a:t>
            </a:r>
            <a:r>
              <a:rPr lang="de-DE" sz="2400" dirty="0" smtClean="0"/>
              <a:t>| </a:t>
            </a:r>
            <a:r>
              <a:rPr lang="de-DE" sz="2400" b="1" dirty="0" smtClean="0"/>
              <a:t>Freiberuflicher </a:t>
            </a:r>
            <a:r>
              <a:rPr lang="de-DE" sz="2400" b="1" dirty="0"/>
              <a:t>Softwarearchitekt, </a:t>
            </a:r>
            <a:endParaRPr lang="de-DE" sz="2400" b="1" dirty="0" smtClean="0"/>
          </a:p>
          <a:p>
            <a:pPr marL="0" indent="0">
              <a:buNone/>
            </a:pPr>
            <a:r>
              <a:rPr lang="de-DE" sz="2400" b="1" dirty="0" smtClean="0"/>
              <a:t>Entwickler </a:t>
            </a:r>
            <a:r>
              <a:rPr lang="de-DE" sz="2400" b="1" dirty="0"/>
              <a:t>und </a:t>
            </a:r>
            <a:r>
              <a:rPr lang="de-DE" sz="2400" b="1" dirty="0" smtClean="0"/>
              <a:t>Trainer</a:t>
            </a:r>
          </a:p>
          <a:p>
            <a:pPr marL="0" indent="0">
              <a:buNone/>
            </a:pPr>
            <a:r>
              <a:rPr lang="de-DE" sz="1800" dirty="0" smtClean="0"/>
              <a:t>Co-Autor des Buchs „</a:t>
            </a:r>
            <a:r>
              <a:rPr lang="de-DE" sz="1800" dirty="0" err="1" smtClean="0"/>
              <a:t>Git</a:t>
            </a:r>
            <a:r>
              <a:rPr lang="de-DE" sz="1800" dirty="0" smtClean="0"/>
              <a:t>: Dezentrale Versionsverwaltung im Team –</a:t>
            </a:r>
          </a:p>
          <a:p>
            <a:pPr marL="0" indent="0">
              <a:buNone/>
            </a:pPr>
            <a:r>
              <a:rPr lang="de-DE" sz="1800" dirty="0" smtClean="0"/>
              <a:t>Grundlagen und Workflows“</a:t>
            </a:r>
          </a:p>
          <a:p>
            <a:pPr marL="0" indent="0">
              <a:buNone/>
            </a:pPr>
            <a:r>
              <a:rPr lang="de-DE" sz="1800" dirty="0" smtClean="0"/>
              <a:t>Kontakt: </a:t>
            </a:r>
            <a:r>
              <a:rPr lang="de-DE" sz="1800" dirty="0" err="1" smtClean="0"/>
              <a:t>rene.preissel@etosquare.de</a:t>
            </a:r>
            <a:endParaRPr lang="de-DE" sz="1800" dirty="0" smtClean="0"/>
          </a:p>
          <a:p>
            <a:pPr marL="0" indent="0">
              <a:buNone/>
            </a:pPr>
            <a:endParaRPr lang="de-DE" sz="2000" dirty="0" smtClean="0"/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VORSTELLUNG</a:t>
            </a:r>
            <a:endParaRPr lang="de-DE" dirty="0"/>
          </a:p>
        </p:txBody>
      </p:sp>
      <p:pic>
        <p:nvPicPr>
          <p:cNvPr id="4" name="Bild 3" descr="rene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4" b="18507"/>
          <a:stretch/>
        </p:blipFill>
        <p:spPr>
          <a:xfrm>
            <a:off x="800116" y="1614594"/>
            <a:ext cx="1541653" cy="1641111"/>
          </a:xfrm>
          <a:prstGeom prst="rect">
            <a:avLst/>
          </a:prstGeom>
        </p:spPr>
      </p:pic>
      <p:pic>
        <p:nvPicPr>
          <p:cNvPr id="5" name="Bild 4" descr="nils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56"/>
          <a:stretch/>
        </p:blipFill>
        <p:spPr>
          <a:xfrm>
            <a:off x="800116" y="3917577"/>
            <a:ext cx="1541653" cy="1641111"/>
          </a:xfrm>
          <a:prstGeom prst="rect">
            <a:avLst/>
          </a:prstGeom>
        </p:spPr>
      </p:pic>
      <p:sp>
        <p:nvSpPr>
          <p:cNvPr id="6" name="Inhaltsplatzhalter 2"/>
          <p:cNvSpPr txBox="1">
            <a:spLocks/>
          </p:cNvSpPr>
          <p:nvPr/>
        </p:nvSpPr>
        <p:spPr>
          <a:xfrm>
            <a:off x="2448755" y="3803212"/>
            <a:ext cx="6238046" cy="2309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77736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1" spc="30" dirty="0" smtClean="0">
                <a:solidFill>
                  <a:srgbClr val="ED6F49"/>
                </a:solidFill>
              </a:rPr>
              <a:t>Nils Hartmann </a:t>
            </a:r>
            <a:r>
              <a:rPr lang="de-DE" sz="2200" dirty="0" smtClean="0">
                <a:solidFill>
                  <a:srgbClr val="4D4D4D"/>
                </a:solidFill>
              </a:rPr>
              <a:t>| </a:t>
            </a:r>
            <a:r>
              <a:rPr lang="de-DE" sz="2200" b="1" dirty="0" smtClean="0">
                <a:solidFill>
                  <a:srgbClr val="4D4D4D"/>
                </a:solidFill>
              </a:rPr>
              <a:t>Java-Softwareentwickler, Techniker Krankenkasse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Schwerpunkte: </a:t>
            </a:r>
            <a:r>
              <a:rPr lang="de-DE" sz="2000" dirty="0" err="1" smtClean="0">
                <a:solidFill>
                  <a:srgbClr val="4D4D4D"/>
                </a:solidFill>
              </a:rPr>
              <a:t>OSGi</a:t>
            </a:r>
            <a:r>
              <a:rPr lang="de-DE" sz="2000" dirty="0" smtClean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Eclipse</a:t>
            </a:r>
            <a:r>
              <a:rPr lang="de-DE" sz="2000" dirty="0" smtClean="0">
                <a:solidFill>
                  <a:srgbClr val="4D4D4D"/>
                </a:solidFill>
              </a:rPr>
              <a:t> und </a:t>
            </a:r>
            <a:r>
              <a:rPr lang="de-DE" sz="2000" dirty="0" err="1" smtClean="0">
                <a:solidFill>
                  <a:srgbClr val="4D4D4D"/>
                </a:solidFill>
              </a:rPr>
              <a:t>Build</a:t>
            </a:r>
            <a:r>
              <a:rPr lang="de-DE" sz="2000" dirty="0" smtClean="0">
                <a:solidFill>
                  <a:srgbClr val="4D4D4D"/>
                </a:solidFill>
              </a:rPr>
              <a:t>-Management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4D4D4D"/>
                </a:solidFill>
              </a:rPr>
              <a:t>Kontakt: </a:t>
            </a:r>
            <a:r>
              <a:rPr lang="de-DE" sz="2000" dirty="0" err="1" smtClean="0">
                <a:solidFill>
                  <a:srgbClr val="4D4D4D"/>
                </a:solidFill>
              </a:rPr>
              <a:t>nils@nilshartmann.net</a:t>
            </a:r>
            <a:endParaRPr lang="de-DE" sz="20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3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  <a:defRPr/>
            </a:pPr>
            <a:r>
              <a:rPr lang="de-DE" sz="2400" b="1" dirty="0" err="1" smtClean="0"/>
              <a:t>Repository</a:t>
            </a:r>
            <a:r>
              <a:rPr lang="de-DE" sz="2400" b="1" dirty="0" smtClean="0"/>
              <a:t>: </a:t>
            </a:r>
            <a:r>
              <a:rPr lang="de-DE" sz="2400" b="1" dirty="0" smtClean="0">
                <a:solidFill>
                  <a:srgbClr val="438ECC"/>
                </a:solidFill>
              </a:rPr>
              <a:t>einstieg</a:t>
            </a:r>
          </a:p>
          <a:p>
            <a:pPr lvl="0">
              <a:defRPr/>
            </a:pPr>
            <a:r>
              <a:rPr lang="de-DE" sz="2400" dirty="0" smtClean="0"/>
              <a:t>Aufgabe 1:</a:t>
            </a:r>
            <a:br>
              <a:rPr lang="de-DE" sz="2400" dirty="0" smtClean="0"/>
            </a:br>
            <a:r>
              <a:rPr lang="de-DE" sz="2400" dirty="0" smtClean="0"/>
              <a:t>Untersuchen Sie die </a:t>
            </a:r>
            <a:r>
              <a:rPr lang="de-DE" sz="2400" dirty="0" err="1" smtClean="0"/>
              <a:t>Trees</a:t>
            </a:r>
            <a:r>
              <a:rPr lang="de-DE" sz="2400" dirty="0" smtClean="0"/>
              <a:t> der beiden ersten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(</a:t>
            </a:r>
            <a:r>
              <a:rPr lang="de-DE" sz="2400" dirty="0" smtClean="0">
                <a:solidFill>
                  <a:srgbClr val="438ECC"/>
                </a:solidFill>
              </a:rPr>
              <a:t>9a6686</a:t>
            </a:r>
            <a:r>
              <a:rPr lang="de-DE" sz="2400" dirty="0" smtClean="0"/>
              <a:t> und </a:t>
            </a:r>
            <a:r>
              <a:rPr lang="de-DE" sz="2400" dirty="0" smtClean="0">
                <a:solidFill>
                  <a:srgbClr val="438ECC"/>
                </a:solidFill>
              </a:rPr>
              <a:t>a2e182</a:t>
            </a:r>
            <a:r>
              <a:rPr lang="de-DE" sz="2400" dirty="0" smtClean="0"/>
              <a:t>). Wie viele neue </a:t>
            </a:r>
            <a:r>
              <a:rPr lang="de-DE" sz="2400" dirty="0" err="1" smtClean="0"/>
              <a:t>Blobs</a:t>
            </a:r>
            <a:r>
              <a:rPr lang="de-DE" sz="2400" dirty="0" smtClean="0"/>
              <a:t> und </a:t>
            </a:r>
            <a:r>
              <a:rPr lang="de-DE" sz="2400" dirty="0" err="1" smtClean="0"/>
              <a:t>Trees</a:t>
            </a:r>
            <a:r>
              <a:rPr lang="de-DE" sz="2400" dirty="0" smtClean="0"/>
              <a:t> mussten für das zweite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angelegt werden?</a:t>
            </a:r>
          </a:p>
          <a:p>
            <a:pPr lvl="0">
              <a:defRPr/>
            </a:pPr>
            <a:r>
              <a:rPr lang="de-DE" sz="2400" dirty="0" smtClean="0"/>
              <a:t>Aufgabe 2:</a:t>
            </a:r>
            <a:br>
              <a:rPr lang="de-DE" sz="2400" dirty="0" smtClean="0"/>
            </a:br>
            <a:r>
              <a:rPr lang="de-DE" sz="2400" dirty="0" smtClean="0"/>
              <a:t>Ab </a:t>
            </a:r>
            <a:r>
              <a:rPr lang="de-DE" sz="2400" dirty="0" err="1" smtClean="0"/>
              <a:t>wieviel</a:t>
            </a:r>
            <a:r>
              <a:rPr lang="de-DE" sz="2400" dirty="0" smtClean="0"/>
              <a:t> Prozent erkennt </a:t>
            </a:r>
            <a:r>
              <a:rPr lang="de-DE" sz="2400" dirty="0" err="1" smtClean="0"/>
              <a:t>Git</a:t>
            </a:r>
            <a:r>
              <a:rPr lang="de-DE" sz="2400" dirty="0" smtClean="0"/>
              <a:t> das Unbenennen der Datei </a:t>
            </a:r>
            <a:br>
              <a:rPr lang="de-DE" sz="2400" dirty="0" smtClean="0"/>
            </a:br>
            <a:r>
              <a:rPr lang="de-DE" sz="2400" dirty="0" smtClean="0"/>
              <a:t>von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src/en/HelloWorld.groovy</a:t>
            </a:r>
            <a:r>
              <a:rPr lang="de-DE" sz="2400" dirty="0" smtClean="0"/>
              <a:t>?</a:t>
            </a:r>
          </a:p>
          <a:p>
            <a:pPr lvl="0">
              <a:defRPr/>
            </a:pPr>
            <a:r>
              <a:rPr lang="de-DE" sz="2400" dirty="0" smtClean="0"/>
              <a:t>Aufgabe 3: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auf Basis des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</a:t>
            </a:r>
            <a:r>
              <a:rPr lang="de-DE" sz="2400" dirty="0" smtClean="0">
                <a:solidFill>
                  <a:srgbClr val="438ECC"/>
                </a:solidFill>
              </a:rPr>
              <a:t>f495c5</a:t>
            </a:r>
            <a:r>
              <a:rPr lang="de-DE" sz="2400" dirty="0" smtClean="0"/>
              <a:t>, welches nur die zwei Dateien (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>
                <a:solidFill>
                  <a:srgbClr val="438ECC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438ECC"/>
                </a:solidFill>
              </a:rPr>
              <a:t>src/en/Hello.groovy</a:t>
            </a:r>
            <a:r>
              <a:rPr lang="de-DE" sz="2400" dirty="0" smtClean="0"/>
              <a:t>) als </a:t>
            </a:r>
            <a:r>
              <a:rPr lang="de-DE" sz="2400" dirty="0" err="1" smtClean="0"/>
              <a:t>Root-Tree</a:t>
            </a:r>
            <a:r>
              <a:rPr lang="de-DE" sz="2400" dirty="0" smtClean="0"/>
              <a:t> beinhaltet und keinen </a:t>
            </a:r>
            <a:r>
              <a:rPr lang="de-DE" sz="2400" dirty="0" err="1" smtClean="0"/>
              <a:t>Parent</a:t>
            </a:r>
            <a:r>
              <a:rPr lang="de-DE" sz="2400" dirty="0" smtClean="0"/>
              <a:t> hat.</a:t>
            </a:r>
          </a:p>
          <a:p>
            <a:pPr lvl="0">
              <a:defRPr/>
            </a:pPr>
            <a:r>
              <a:rPr lang="de-DE" sz="2400" dirty="0" smtClean="0"/>
              <a:t>Aufgabe 4:</a:t>
            </a:r>
            <a:br>
              <a:rPr lang="de-DE" sz="2400" dirty="0" smtClean="0"/>
            </a:br>
            <a:r>
              <a:rPr lang="de-DE" sz="2400" dirty="0" smtClean="0"/>
              <a:t>Überprüfen Sie ob das angelegte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aus Aufgabe 3 als </a:t>
            </a:r>
            <a:r>
              <a:rPr lang="de-DE" sz="2400" dirty="0" err="1" smtClean="0"/>
              <a:t>Garbage</a:t>
            </a:r>
            <a:r>
              <a:rPr lang="de-DE" sz="2400" dirty="0" smtClean="0"/>
              <a:t> erkannt wird.</a:t>
            </a:r>
          </a:p>
          <a:p>
            <a:pPr lvl="0">
              <a:defRPr/>
            </a:pPr>
            <a:r>
              <a:rPr lang="de-DE" sz="2400" dirty="0" smtClean="0"/>
              <a:t>Aufgabe 5:</a:t>
            </a:r>
            <a:br>
              <a:rPr lang="de-DE" sz="2400" dirty="0" smtClean="0"/>
            </a:br>
            <a:r>
              <a:rPr lang="de-DE" sz="2400" dirty="0" smtClean="0"/>
              <a:t>Erzeugen Sie ein neues </a:t>
            </a:r>
            <a:r>
              <a:rPr lang="de-DE" sz="2400" dirty="0" err="1" smtClean="0"/>
              <a:t>Tree-Objekt</a:t>
            </a:r>
            <a:r>
              <a:rPr lang="de-DE" sz="2400" dirty="0" smtClean="0"/>
              <a:t>, welches nur die Dateien aus Aufgabe 3 im Verzeichnis „</a:t>
            </a:r>
            <a:r>
              <a:rPr lang="de-DE" sz="2400" dirty="0" err="1" smtClean="0">
                <a:solidFill>
                  <a:srgbClr val="438ECC"/>
                </a:solidFill>
              </a:rPr>
              <a:t>en/src</a:t>
            </a:r>
            <a:r>
              <a:rPr lang="de-DE" sz="2400" dirty="0" smtClean="0"/>
              <a:t>“ beinhaltet. </a:t>
            </a:r>
            <a:br>
              <a:rPr lang="de-DE" sz="2400" dirty="0" smtClean="0"/>
            </a:br>
            <a:r>
              <a:rPr lang="de-DE" sz="2400" dirty="0" smtClean="0"/>
              <a:t>Erzeugen Sie davon ausgehend ein neues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 ohne </a:t>
            </a:r>
            <a:r>
              <a:rPr lang="de-DE" sz="2400" dirty="0" err="1" smtClean="0"/>
              <a:t>Parent</a:t>
            </a:r>
            <a:r>
              <a:rPr lang="de-DE" sz="2400" dirty="0" smtClean="0"/>
              <a:t>. </a:t>
            </a:r>
            <a:br>
              <a:rPr lang="de-DE" sz="2400" dirty="0" smtClean="0"/>
            </a:br>
            <a:r>
              <a:rPr lang="de-DE" sz="2400" dirty="0" smtClean="0"/>
              <a:t>Verschieben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auf dieses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</a:t>
            </a:r>
            <a:br>
              <a:rPr lang="de-DE" sz="2400" dirty="0" smtClean="0"/>
            </a:br>
            <a:r>
              <a:rPr lang="de-DE" sz="2400" dirty="0" smtClean="0"/>
              <a:t>Setzen Sie den </a:t>
            </a:r>
            <a:r>
              <a:rPr lang="de-DE" sz="2400" dirty="0" err="1" smtClean="0"/>
              <a:t>Master-Branch</a:t>
            </a:r>
            <a:r>
              <a:rPr lang="de-DE" sz="2400" dirty="0" smtClean="0"/>
              <a:t> wieder auf das vorherige </a:t>
            </a:r>
            <a:r>
              <a:rPr lang="de-DE" sz="2400" dirty="0" err="1" smtClean="0"/>
              <a:t>Commit</a:t>
            </a:r>
            <a:r>
              <a:rPr lang="de-DE" sz="2400" dirty="0" smtClean="0"/>
              <a:t>. </a:t>
            </a:r>
          </a:p>
          <a:p>
            <a:pPr lvl="0">
              <a:defRPr/>
            </a:pPr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196556"/>
            <a:ext cx="7720144" cy="446128"/>
          </a:xfrm>
        </p:spPr>
        <p:txBody>
          <a:bodyPr>
            <a:normAutofit fontScale="90000"/>
          </a:bodyPr>
          <a:lstStyle/>
          <a:p>
            <a:r>
              <a:rPr lang="de-DE" dirty="0" smtClean="0">
                <a:solidFill>
                  <a:srgbClr val="438ECC"/>
                </a:solidFill>
              </a:rPr>
              <a:t>ÜBUNG</a:t>
            </a:r>
            <a:r>
              <a:rPr lang="de-DE" dirty="0" smtClean="0"/>
              <a:t>: OBJEKTDATENBANK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96164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1781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3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merge</a:t>
            </a:r>
            <a:r>
              <a:rPr lang="de-DE" b="1" dirty="0" smtClean="0">
                <a:solidFill>
                  <a:srgbClr val="009587"/>
                </a:solidFill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</a:rPr>
              <a:t>branch</a:t>
            </a:r>
            <a:r>
              <a:rPr lang="de-DE" b="1" dirty="0" smtClean="0">
                <a:solidFill>
                  <a:srgbClr val="009587"/>
                </a:solidFill>
              </a:rPr>
              <a:t>&gt;</a:t>
            </a:r>
          </a:p>
          <a:p>
            <a:pPr marL="0" indent="0">
              <a:buNone/>
            </a:pPr>
            <a:r>
              <a:rPr lang="de-DE" b="1" dirty="0" err="1" smtClean="0"/>
              <a:t>Merge</a:t>
            </a:r>
            <a:r>
              <a:rPr lang="de-DE" b="1" dirty="0" smtClean="0"/>
              <a:t>-Commit</a:t>
            </a:r>
            <a:r>
              <a:rPr lang="de-DE" dirty="0" smtClean="0"/>
              <a:t>: zwei oder mehr </a:t>
            </a:r>
            <a:r>
              <a:rPr lang="de-DE" dirty="0" err="1" smtClean="0"/>
              <a:t>Parents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2" cy="287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3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log --first-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parent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[--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oneline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]</a:t>
            </a:r>
            <a:endParaRPr lang="de-DE" sz="2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dirty="0" smtClean="0"/>
              <a:t>First-Parent-</a:t>
            </a:r>
            <a:r>
              <a:rPr lang="de-DE" dirty="0" err="1" smtClean="0"/>
              <a:t>History</a:t>
            </a: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3212976"/>
            <a:ext cx="8512233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02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reset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hard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HEAD^</a:t>
            </a:r>
          </a:p>
          <a:p>
            <a:r>
              <a:rPr lang="de-DE" sz="2400" dirty="0" smtClean="0"/>
              <a:t>Kann verwendet werden, um einen </a:t>
            </a:r>
            <a:r>
              <a:rPr lang="de-DE" sz="2400" dirty="0" err="1" smtClean="0"/>
              <a:t>Merge</a:t>
            </a:r>
            <a:r>
              <a:rPr lang="de-DE" sz="2400" dirty="0" smtClean="0"/>
              <a:t> zu verwerfen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1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3" y="3212976"/>
            <a:ext cx="8512235" cy="238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1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6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 smtClean="0"/>
              <a:t>Nur </a:t>
            </a:r>
            <a:r>
              <a:rPr lang="de-DE" sz="2400" b="1" dirty="0" smtClean="0"/>
              <a:t>ein</a:t>
            </a:r>
            <a:r>
              <a:rPr lang="de-DE" sz="2400" dirty="0" smtClean="0"/>
              <a:t>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hat sich verändert</a:t>
            </a:r>
          </a:p>
          <a:p>
            <a:pPr lvl="1"/>
            <a:r>
              <a:rPr lang="de-DE" sz="2000" dirty="0" smtClean="0"/>
              <a:t>Kein (</a:t>
            </a:r>
            <a:r>
              <a:rPr lang="de-DE" sz="2000" dirty="0" err="1" smtClean="0"/>
              <a:t>Merge</a:t>
            </a:r>
            <a:r>
              <a:rPr lang="de-DE" sz="2000" dirty="0" smtClean="0"/>
              <a:t>-)Commit</a:t>
            </a:r>
          </a:p>
          <a:p>
            <a:pPr lvl="1"/>
            <a:r>
              <a:rPr lang="de-DE" sz="2000" dirty="0" smtClean="0"/>
              <a:t>Voraussetzung für </a:t>
            </a:r>
            <a:r>
              <a:rPr lang="de-DE" sz="2000" dirty="0" smtClean="0">
                <a:solidFill>
                  <a:srgbClr val="009587"/>
                </a:solidFill>
              </a:rPr>
              <a:t>push</a:t>
            </a:r>
            <a:endParaRPr lang="de-DE" sz="20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8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4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endParaRPr lang="de-DE" sz="2000" dirty="0" smtClean="0">
              <a:solidFill>
                <a:srgbClr val="009587"/>
              </a:solidFill>
            </a:endParaRPr>
          </a:p>
          <a:p>
            <a:pPr marL="5715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--ff-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only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14350" indent="-457200"/>
            <a:r>
              <a:rPr lang="de-DE" sz="2000" dirty="0" smtClean="0"/>
              <a:t>Erzwingt FF-</a:t>
            </a:r>
            <a:r>
              <a:rPr lang="de-DE" sz="2000" dirty="0" err="1" smtClean="0"/>
              <a:t>Merge</a:t>
            </a:r>
            <a:endParaRPr lang="de-DE" sz="2000" dirty="0" smtClean="0"/>
          </a:p>
          <a:p>
            <a:pPr marL="514350" indent="-457200"/>
            <a:r>
              <a:rPr lang="de-DE" sz="2000" dirty="0" smtClean="0"/>
              <a:t>Schlägt fehl, wenn nicht möglich</a:t>
            </a:r>
            <a:endParaRPr lang="de-DE" sz="2800" dirty="0" smtClean="0"/>
          </a:p>
          <a:p>
            <a:pPr marL="5715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  <a:p>
            <a:pPr marL="0" indent="0">
              <a:buNone/>
            </a:pPr>
            <a:endParaRPr lang="de-DE" sz="2800" dirty="0"/>
          </a:p>
          <a:p>
            <a:pPr marL="0" indent="0">
              <a:buNone/>
            </a:pP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FASTFORWARD-MERGE (</a:t>
            </a:r>
            <a:r>
              <a:rPr lang="de-DE" dirty="0"/>
              <a:t>I</a:t>
            </a:r>
            <a:r>
              <a:rPr lang="de-DE" dirty="0" smtClean="0"/>
              <a:t>)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8" y="2276872"/>
            <a:ext cx="4689584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46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-ff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r>
              <a:rPr lang="de-DE" sz="2800" b="1" dirty="0" smtClean="0"/>
              <a:t>Erzwingt</a:t>
            </a:r>
            <a:r>
              <a:rPr lang="de-DE" sz="2800" dirty="0" smtClean="0"/>
              <a:t> </a:t>
            </a:r>
            <a:r>
              <a:rPr lang="de-DE" sz="2800" dirty="0" err="1" smtClean="0"/>
              <a:t>Merge</a:t>
            </a:r>
            <a:r>
              <a:rPr lang="de-DE" sz="2800" dirty="0" smtClean="0"/>
              <a:t>-Commit</a:t>
            </a:r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Anwendungsfälle: </a:t>
            </a:r>
          </a:p>
          <a:p>
            <a:pPr lvl="1"/>
            <a:r>
              <a:rPr lang="de-DE" sz="2400" dirty="0" smtClean="0"/>
              <a:t>Dokumentation</a:t>
            </a:r>
          </a:p>
          <a:p>
            <a:pPr lvl="1"/>
            <a:r>
              <a:rPr lang="de-DE" sz="2400" dirty="0" smtClean="0"/>
              <a:t>First-Parent-</a:t>
            </a:r>
            <a:r>
              <a:rPr lang="de-DE" sz="2400" dirty="0" err="1" smtClean="0"/>
              <a:t>History</a:t>
            </a:r>
            <a:r>
              <a:rPr lang="de-DE" sz="2400" dirty="0" smtClean="0"/>
              <a:t> erzwingen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NO-FASTWORWARD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6512"/>
            <a:ext cx="58928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7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--squash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sz="2400" dirty="0" smtClean="0"/>
              <a:t>Führt alle Änderungen des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im Workspace zusammen</a:t>
            </a:r>
          </a:p>
          <a:p>
            <a:r>
              <a:rPr lang="de-DE" sz="2400" dirty="0" smtClean="0"/>
              <a:t>Aktualisiert den Index</a:t>
            </a:r>
          </a:p>
          <a:p>
            <a:r>
              <a:rPr lang="de-DE" sz="2400" dirty="0" smtClean="0"/>
              <a:t>Führt noch keinen Commit durch</a:t>
            </a:r>
          </a:p>
          <a:p>
            <a:r>
              <a:rPr lang="de-DE" sz="2400" dirty="0" smtClean="0"/>
              <a:t>Es entsteht </a:t>
            </a:r>
            <a:r>
              <a:rPr lang="de-DE" sz="2400" b="1" dirty="0" smtClean="0"/>
              <a:t>kein</a:t>
            </a:r>
            <a:r>
              <a:rPr lang="de-DE" sz="2400" dirty="0" smtClean="0"/>
              <a:t> </a:t>
            </a:r>
            <a:r>
              <a:rPr lang="de-DE" sz="2400" dirty="0" err="1" smtClean="0"/>
              <a:t>Merge</a:t>
            </a:r>
            <a:r>
              <a:rPr lang="de-DE" sz="2400" dirty="0" smtClean="0"/>
              <a:t>-Commit</a:t>
            </a:r>
          </a:p>
          <a:p>
            <a:pPr marL="0" indent="0">
              <a:buNone/>
            </a:pPr>
            <a:endParaRPr lang="de-DE" sz="2400" dirty="0" smtClean="0">
              <a:solidFill>
                <a:srgbClr val="FF0000"/>
              </a:solidFill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SQUASH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934" y="3645024"/>
            <a:ext cx="5684132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-base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de-DE" dirty="0" smtClean="0"/>
              <a:t>Ermittelt den letzten gemeinsamen Commit, an dem zwei </a:t>
            </a:r>
            <a:r>
              <a:rPr lang="de-DE" dirty="0" err="1" smtClean="0"/>
              <a:t>Branches</a:t>
            </a:r>
            <a:r>
              <a:rPr lang="de-DE" dirty="0" smtClean="0"/>
              <a:t> auseinanderlaufen 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MERGE-BASE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3356992"/>
            <a:ext cx="6667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-file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current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base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other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de-DE" dirty="0" err="1" smtClean="0"/>
              <a:t>Mergt</a:t>
            </a:r>
            <a:r>
              <a:rPr lang="de-DE" dirty="0" smtClean="0"/>
              <a:t> alle Änderungen, die zwischen zwei Dateien (</a:t>
            </a:r>
            <a:r>
              <a:rPr lang="de-DE" dirty="0" err="1" smtClean="0">
                <a:solidFill>
                  <a:srgbClr val="009587"/>
                </a:solidFill>
              </a:rPr>
              <a:t>base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err="1" smtClean="0">
                <a:solidFill>
                  <a:srgbClr val="009587"/>
                </a:solidFill>
              </a:rPr>
              <a:t>other</a:t>
            </a:r>
            <a:r>
              <a:rPr lang="de-DE" dirty="0" smtClean="0"/>
              <a:t>) entstanden sind mit dem Stand einer dritten Datei (</a:t>
            </a:r>
            <a:r>
              <a:rPr lang="de-DE" dirty="0" err="1" smtClean="0">
                <a:solidFill>
                  <a:srgbClr val="009587"/>
                </a:solidFill>
              </a:rPr>
              <a:t>current</a:t>
            </a:r>
            <a:r>
              <a:rPr lang="de-DE" dirty="0" smtClean="0"/>
              <a:t>)</a:t>
            </a:r>
          </a:p>
          <a:p>
            <a:r>
              <a:rPr lang="de-DE" dirty="0" smtClean="0"/>
              <a:t>Wird von </a:t>
            </a:r>
            <a:r>
              <a:rPr lang="de-DE" dirty="0" err="1" smtClean="0"/>
              <a:t>Git</a:t>
            </a:r>
            <a:r>
              <a:rPr lang="de-DE" dirty="0" smtClean="0"/>
              <a:t> intern verwendet, wenn Dateien von verschiedenen </a:t>
            </a:r>
            <a:r>
              <a:rPr lang="de-DE" dirty="0" err="1" smtClean="0"/>
              <a:t>Branches</a:t>
            </a:r>
            <a:r>
              <a:rPr lang="de-DE" dirty="0" smtClean="0"/>
              <a:t> </a:t>
            </a:r>
            <a:r>
              <a:rPr lang="de-DE" dirty="0" err="1" smtClean="0"/>
              <a:t>gemergt</a:t>
            </a:r>
            <a:r>
              <a:rPr lang="de-DE" dirty="0" smtClean="0"/>
              <a:t> werden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MERGE-FILE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427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– ZUM NACHLESEN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14" y="1286790"/>
            <a:ext cx="1867973" cy="2715625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15884" y="4313342"/>
            <a:ext cx="8512231" cy="1632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René </a:t>
            </a:r>
            <a:r>
              <a:rPr lang="de-DE" sz="2000" dirty="0" err="1">
                <a:solidFill>
                  <a:srgbClr val="4D4D4D"/>
                </a:solidFill>
              </a:rPr>
              <a:t>Preißel</a:t>
            </a:r>
            <a:r>
              <a:rPr lang="de-DE" sz="2000" dirty="0">
                <a:solidFill>
                  <a:srgbClr val="4D4D4D"/>
                </a:solidFill>
              </a:rPr>
              <a:t>, </a:t>
            </a:r>
            <a:r>
              <a:rPr lang="de-DE" sz="2000" dirty="0" err="1" smtClean="0">
                <a:solidFill>
                  <a:srgbClr val="4D4D4D"/>
                </a:solidFill>
              </a:rPr>
              <a:t>Bjørn</a:t>
            </a:r>
            <a:r>
              <a:rPr lang="de-DE" sz="2000" dirty="0" smtClean="0">
                <a:solidFill>
                  <a:srgbClr val="4D4D4D"/>
                </a:solidFill>
              </a:rPr>
              <a:t> </a:t>
            </a:r>
            <a:r>
              <a:rPr lang="de-DE" sz="2000" dirty="0" err="1">
                <a:solidFill>
                  <a:srgbClr val="4D4D4D"/>
                </a:solidFill>
              </a:rPr>
              <a:t>Stachmann</a:t>
            </a:r>
            <a:endParaRPr lang="de-DE" sz="2000" dirty="0">
              <a:solidFill>
                <a:srgbClr val="4D4D4D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de-DE" sz="2400" b="1" dirty="0" smtClean="0">
                <a:solidFill>
                  <a:srgbClr val="4D4D4D"/>
                </a:solidFill>
              </a:rPr>
              <a:t>Dezentrale Versionsverwaltung </a:t>
            </a:r>
            <a:r>
              <a:rPr lang="de-DE" sz="2400" b="1" dirty="0">
                <a:solidFill>
                  <a:srgbClr val="4D4D4D"/>
                </a:solidFill>
              </a:rPr>
              <a:t>im </a:t>
            </a:r>
            <a:r>
              <a:rPr lang="de-DE" sz="2400" b="1" dirty="0" smtClean="0">
                <a:solidFill>
                  <a:srgbClr val="4D4D4D"/>
                </a:solidFill>
              </a:rPr>
              <a:t>Team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>
                <a:solidFill>
                  <a:srgbClr val="4D4D4D"/>
                </a:solidFill>
              </a:rPr>
              <a:t>Grundlagen und </a:t>
            </a:r>
            <a:r>
              <a:rPr lang="de-DE" sz="2000" dirty="0" smtClean="0">
                <a:solidFill>
                  <a:srgbClr val="4D4D4D"/>
                </a:solidFill>
              </a:rPr>
              <a:t>Workflows</a:t>
            </a:r>
          </a:p>
          <a:p>
            <a:pPr lvl="0" algn="ctr">
              <a:lnSpc>
                <a:spcPct val="110000"/>
              </a:lnSpc>
              <a:spcBef>
                <a:spcPct val="20000"/>
              </a:spcBef>
            </a:pPr>
            <a:r>
              <a:rPr lang="de-DE" sz="2000" dirty="0" smtClean="0">
                <a:solidFill>
                  <a:srgbClr val="4D4D4D"/>
                </a:solidFill>
              </a:rPr>
              <a:t>2</a:t>
            </a:r>
            <a:r>
              <a:rPr lang="de-DE" sz="2000" dirty="0">
                <a:solidFill>
                  <a:srgbClr val="4D4D4D"/>
                </a:solidFill>
              </a:rPr>
              <a:t>. Auflage, </a:t>
            </a:r>
            <a:r>
              <a:rPr lang="de-DE" sz="2000" dirty="0" err="1">
                <a:solidFill>
                  <a:srgbClr val="4D4D4D"/>
                </a:solidFill>
              </a:rPr>
              <a:t>dpunkt</a:t>
            </a:r>
            <a:r>
              <a:rPr lang="de-DE" sz="2000" dirty="0">
                <a:solidFill>
                  <a:srgbClr val="4D4D4D"/>
                </a:solidFill>
              </a:rPr>
              <a:t> Verlag, </a:t>
            </a:r>
            <a:r>
              <a:rPr lang="de-DE" sz="2000" dirty="0" smtClean="0">
                <a:solidFill>
                  <a:srgbClr val="4D4D4D"/>
                </a:solidFill>
              </a:rPr>
              <a:t>2013</a:t>
            </a:r>
            <a:endParaRPr lang="de-DE" sz="2800" b="1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40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Änderungen an gleichem </a:t>
            </a:r>
            <a:r>
              <a:rPr lang="de-DE" sz="2400" dirty="0" smtClean="0">
                <a:solidFill>
                  <a:srgbClr val="009587"/>
                </a:solidFill>
              </a:rPr>
              <a:t>Bereich</a:t>
            </a:r>
            <a:r>
              <a:rPr lang="de-DE" sz="2400" dirty="0" smtClean="0"/>
              <a:t> führen zu </a:t>
            </a:r>
            <a:r>
              <a:rPr lang="de-DE" sz="2400" dirty="0" smtClean="0">
                <a:solidFill>
                  <a:srgbClr val="009587"/>
                </a:solidFill>
              </a:rPr>
              <a:t>Konflikten</a:t>
            </a:r>
          </a:p>
          <a:p>
            <a:r>
              <a:rPr lang="de-DE" sz="2400" dirty="0" smtClean="0"/>
              <a:t>Der Index hält mehrere Versionen der konfliktbehafteten Dateien</a:t>
            </a:r>
          </a:p>
          <a:p>
            <a:endParaRPr lang="de-DE" sz="2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KONFLIKTE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2772512"/>
            <a:ext cx="65151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24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smtClean="0">
                <a:solidFill>
                  <a:srgbClr val="F05033"/>
                </a:solidFill>
              </a:rPr>
              <a:t>Bei Konflikten</a:t>
            </a:r>
            <a:endParaRPr lang="de-DE" sz="1400" dirty="0" smtClean="0">
              <a:solidFill>
                <a:srgbClr val="F05033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Version vom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Ziel-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Branch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holen („Stage 2“)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Version vom Source-</a:t>
            </a: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Branch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holen („Stage 3“)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--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Beliebige Version einer Datei auschecken, wird sofort in den Index aufgenommen</a:t>
            </a:r>
          </a:p>
          <a:p>
            <a:pPr marL="0" indent="0" algn="ctr">
              <a:buNone/>
            </a:pPr>
            <a:r>
              <a:rPr lang="de-DE" sz="1600" dirty="0">
                <a:solidFill>
                  <a:srgbClr val="A7A5A5"/>
                </a:solidFill>
                <a:cs typeface="Calibri"/>
              </a:rPr>
              <a:t>(Auch außerhalb von </a:t>
            </a:r>
            <a:r>
              <a:rPr lang="de-DE" sz="1600" dirty="0" err="1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>
                <a:solidFill>
                  <a:srgbClr val="A7A5A5"/>
                </a:solidFill>
                <a:cs typeface="Calibri"/>
              </a:rPr>
              <a:t> nutzbar)</a:t>
            </a:r>
            <a:endParaRPr lang="de-DE" sz="1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cs typeface="Calibri"/>
              </a:rPr>
              <a:t> zurücksetzen</a:t>
            </a:r>
          </a:p>
          <a:p>
            <a:pPr marL="0" indent="0" algn="ctr">
              <a:buNone/>
            </a:pPr>
            <a:endParaRPr lang="de-DE" sz="800" dirty="0">
              <a:solidFill>
                <a:srgbClr val="A7A5A5"/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conflict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=&lt;style&gt;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pfad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600" dirty="0" err="1" smtClean="0">
                <a:solidFill>
                  <a:srgbClr val="A7A5A5"/>
                </a:solidFill>
                <a:latin typeface="Calibri"/>
                <a:cs typeface="Calibri"/>
              </a:rPr>
              <a:t>Merge</a:t>
            </a:r>
            <a:r>
              <a:rPr lang="de-DE" sz="1600" dirty="0" smtClean="0">
                <a:solidFill>
                  <a:srgbClr val="A7A5A5"/>
                </a:solidFill>
                <a:latin typeface="Calibri"/>
                <a:cs typeface="Calibri"/>
              </a:rPr>
              <a:t> zurücksetzen, Konfliktmarker wählbar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A7A5A5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sz="800" dirty="0" smtClean="0">
              <a:solidFill>
                <a:srgbClr val="A7A5A5"/>
              </a:solidFill>
              <a:latin typeface="Calibri"/>
              <a:cs typeface="Calibri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CHECKOUT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[–t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mergetool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&gt;]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MERGE-TOOL</a:t>
            </a:r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814" y="2486768"/>
            <a:ext cx="3862083" cy="2814066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2239625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934927"/>
            <a:ext cx="8512232" cy="5084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–s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Merge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-Strategie </a:t>
            </a:r>
            <a:r>
              <a:rPr lang="de-DE" sz="2000" dirty="0" err="1" smtClean="0">
                <a:solidFill>
                  <a:srgbClr val="009587"/>
                </a:solidFill>
              </a:rPr>
              <a:t>ours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457200" lvl="1" indent="0" algn="ctr">
              <a:buNone/>
            </a:pP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Verwirft </a:t>
            </a:r>
            <a:r>
              <a:rPr lang="de-DE" sz="2000" b="1" dirty="0" smtClean="0">
                <a:solidFill>
                  <a:schemeClr val="bg1">
                    <a:lumMod val="50000"/>
                  </a:schemeClr>
                </a:solidFill>
              </a:rPr>
              <a:t>alle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Änderungen von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endParaRPr lang="de-DE" sz="2000" dirty="0" smtClean="0">
              <a:solidFill>
                <a:srgbClr val="009587"/>
              </a:solidFill>
            </a:endParaRPr>
          </a:p>
          <a:p>
            <a:pPr marL="0" indent="0" algn="ctr">
              <a:buNone/>
            </a:pPr>
            <a:endParaRPr lang="de-DE" sz="20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–X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ours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 smtClean="0">
                <a:solidFill>
                  <a:srgbClr val="7F7F7F"/>
                </a:solidFill>
              </a:rPr>
              <a:t>Option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für </a:t>
            </a:r>
            <a:r>
              <a:rPr lang="de-DE" sz="2000" dirty="0" err="1" smtClean="0">
                <a:solidFill>
                  <a:srgbClr val="7F7F7F"/>
                </a:solidFill>
              </a:rPr>
              <a:t>Merge</a:t>
            </a:r>
            <a:r>
              <a:rPr lang="de-DE" sz="2000" dirty="0" smtClean="0">
                <a:solidFill>
                  <a:srgbClr val="7F7F7F"/>
                </a:solidFill>
              </a:rPr>
              <a:t>-</a:t>
            </a:r>
            <a:r>
              <a:rPr lang="de-DE" sz="2000" dirty="0">
                <a:solidFill>
                  <a:srgbClr val="7F7F7F"/>
                </a:solidFill>
              </a:rPr>
              <a:t>Strategie </a:t>
            </a:r>
            <a:r>
              <a:rPr lang="de-DE" sz="2000" b="1" dirty="0" err="1" smtClean="0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Verwirft </a:t>
            </a:r>
            <a:r>
              <a:rPr lang="de-DE" sz="2000" dirty="0" smtClean="0">
                <a:solidFill>
                  <a:srgbClr val="7F7F7F"/>
                </a:solidFill>
              </a:rPr>
              <a:t>einkommende </a:t>
            </a: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</a:p>
          <a:p>
            <a:pPr marL="457200" lvl="1" indent="0" algn="ctr">
              <a:buNone/>
            </a:pPr>
            <a:endParaRPr lang="de-DE" sz="20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–X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theirs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000" dirty="0">
                <a:solidFill>
                  <a:srgbClr val="7F7F7F"/>
                </a:solidFill>
              </a:rPr>
              <a:t>Option</a:t>
            </a:r>
            <a:r>
              <a:rPr lang="de-DE" sz="2000" b="1" dirty="0">
                <a:solidFill>
                  <a:srgbClr val="7F7F7F"/>
                </a:solidFill>
              </a:rPr>
              <a:t> </a:t>
            </a:r>
            <a:r>
              <a:rPr lang="de-DE" sz="2000" dirty="0">
                <a:solidFill>
                  <a:srgbClr val="7F7F7F"/>
                </a:solidFill>
              </a:rPr>
              <a:t>für </a:t>
            </a:r>
            <a:r>
              <a:rPr lang="de-DE" sz="2000" dirty="0" err="1">
                <a:solidFill>
                  <a:srgbClr val="7F7F7F"/>
                </a:solidFill>
              </a:rPr>
              <a:t>Merge</a:t>
            </a:r>
            <a:r>
              <a:rPr lang="de-DE" sz="2000" dirty="0">
                <a:solidFill>
                  <a:srgbClr val="7F7F7F"/>
                </a:solidFill>
              </a:rPr>
              <a:t>-Strategie </a:t>
            </a:r>
            <a:r>
              <a:rPr lang="de-DE" sz="2000" b="1" dirty="0" err="1">
                <a:solidFill>
                  <a:srgbClr val="438ECC"/>
                </a:solidFill>
              </a:rPr>
              <a:t>recursive</a:t>
            </a:r>
            <a:endParaRPr lang="de-DE" sz="2000" b="1" dirty="0">
              <a:solidFill>
                <a:srgbClr val="438ECC"/>
              </a:solidFill>
            </a:endParaRPr>
          </a:p>
          <a:p>
            <a:pPr marL="457200" lvl="1" indent="0" algn="ctr">
              <a:buNone/>
            </a:pPr>
            <a:r>
              <a:rPr lang="de-DE" sz="2000" b="1" dirty="0" smtClean="0">
                <a:solidFill>
                  <a:srgbClr val="7F7F7F"/>
                </a:solidFill>
              </a:rPr>
              <a:t>Konfliktbehaftete </a:t>
            </a:r>
            <a:r>
              <a:rPr lang="de-DE" sz="2000" dirty="0" smtClean="0">
                <a:solidFill>
                  <a:srgbClr val="7F7F7F"/>
                </a:solidFill>
              </a:rPr>
              <a:t>Dateien</a:t>
            </a:r>
            <a:r>
              <a:rPr lang="de-DE" sz="2000" b="1" dirty="0" smtClean="0">
                <a:solidFill>
                  <a:srgbClr val="7F7F7F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immer von </a:t>
            </a:r>
            <a:r>
              <a:rPr lang="de-DE" sz="2000" dirty="0" err="1" smtClean="0">
                <a:solidFill>
                  <a:srgbClr val="7F7F7F"/>
                </a:solidFill>
              </a:rPr>
              <a:t>Branch</a:t>
            </a:r>
            <a:r>
              <a:rPr lang="de-DE" sz="2000" dirty="0" smtClean="0">
                <a:solidFill>
                  <a:srgbClr val="7F7F7F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branch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>
                <a:solidFill>
                  <a:srgbClr val="7F7F7F"/>
                </a:solidFill>
              </a:rPr>
              <a:t>nehmen</a:t>
            </a:r>
            <a:endParaRPr lang="de-DE" sz="2000" dirty="0">
              <a:solidFill>
                <a:srgbClr val="7F7F7F"/>
              </a:solidFill>
            </a:endParaRPr>
          </a:p>
          <a:p>
            <a:pPr marL="457200" lvl="1" indent="0">
              <a:buNone/>
            </a:pPr>
            <a:endParaRPr lang="de-DE" sz="2000" dirty="0">
              <a:solidFill>
                <a:srgbClr val="009587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MERGES 2 - STRATEGIEN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lvl="1" indent="0">
              <a:buNone/>
            </a:pP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--global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merge.conflictstyle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diff3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mtClean="0"/>
              <a:t>GIT INTERN: </a:t>
            </a:r>
            <a:r>
              <a:rPr lang="de-DE" dirty="0" smtClean="0"/>
              <a:t>MERGES 2 - KONFLIKTE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84" y="1799925"/>
            <a:ext cx="6922685" cy="40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3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 smtClean="0">
                <a:solidFill>
                  <a:srgbClr val="009587"/>
                </a:solidFill>
              </a:rPr>
              <a:t>git</a:t>
            </a:r>
            <a:r>
              <a:rPr lang="de-DE" b="1" dirty="0" smtClean="0">
                <a:solidFill>
                  <a:srgbClr val="009587"/>
                </a:solidFill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</a:rPr>
              <a:t>rerere</a:t>
            </a:r>
            <a:r>
              <a:rPr lang="de-DE" b="1" dirty="0">
                <a:solidFill>
                  <a:srgbClr val="009587"/>
                </a:solidFill>
              </a:rPr>
              <a:t> </a:t>
            </a:r>
            <a:r>
              <a:rPr lang="de-DE" b="1" dirty="0" smtClean="0"/>
              <a:t>„</a:t>
            </a:r>
            <a:r>
              <a:rPr lang="de-DE" b="1" dirty="0"/>
              <a:t>Reuse </a:t>
            </a:r>
            <a:r>
              <a:rPr lang="de-DE" b="1" dirty="0" err="1"/>
              <a:t>recorded</a:t>
            </a:r>
            <a:r>
              <a:rPr lang="de-DE" b="1" dirty="0"/>
              <a:t> </a:t>
            </a:r>
            <a:r>
              <a:rPr lang="de-DE" b="1" dirty="0" err="1" smtClean="0"/>
              <a:t>resolution</a:t>
            </a:r>
            <a:r>
              <a:rPr lang="de-DE" b="1" dirty="0" smtClean="0"/>
              <a:t>“</a:t>
            </a:r>
          </a:p>
          <a:p>
            <a:pPr lvl="1"/>
            <a:r>
              <a:rPr lang="de-DE" dirty="0" smtClean="0"/>
              <a:t>Konfliktlösungen abspeichern</a:t>
            </a:r>
          </a:p>
          <a:p>
            <a:pPr lvl="1"/>
            <a:r>
              <a:rPr lang="de-DE" dirty="0" smtClean="0"/>
              <a:t>Problem: Lösungen werden nur lokal gespeichert</a:t>
            </a:r>
          </a:p>
          <a:p>
            <a:r>
              <a:rPr lang="de-DE" dirty="0" smtClean="0"/>
              <a:t>Einschalten global oder pro Repository:</a:t>
            </a:r>
          </a:p>
          <a:p>
            <a:pPr marL="457200" lvl="1" indent="0">
              <a:buNone/>
            </a:pPr>
            <a:r>
              <a:rPr lang="de-DE" dirty="0" err="1">
                <a:solidFill>
                  <a:srgbClr val="009587"/>
                </a:solidFill>
              </a:rPr>
              <a:t>git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>
                <a:solidFill>
                  <a:srgbClr val="009587"/>
                </a:solidFill>
              </a:rPr>
              <a:t>config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smtClean="0">
                <a:solidFill>
                  <a:srgbClr val="009587"/>
                </a:solidFill>
              </a:rPr>
              <a:t>[-</a:t>
            </a:r>
            <a:r>
              <a:rPr lang="de-DE" dirty="0">
                <a:solidFill>
                  <a:srgbClr val="009587"/>
                </a:solidFill>
              </a:rPr>
              <a:t>-</a:t>
            </a:r>
            <a:r>
              <a:rPr lang="de-DE" dirty="0" smtClean="0">
                <a:solidFill>
                  <a:srgbClr val="009587"/>
                </a:solidFill>
              </a:rPr>
              <a:t>global] </a:t>
            </a:r>
            <a:r>
              <a:rPr lang="de-DE" dirty="0" err="1">
                <a:solidFill>
                  <a:srgbClr val="009587"/>
                </a:solidFill>
              </a:rPr>
              <a:t>rerere.enabled</a:t>
            </a:r>
            <a:r>
              <a:rPr lang="de-DE" dirty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true</a:t>
            </a:r>
            <a:endParaRPr lang="de-DE" dirty="0" smtClean="0">
              <a:solidFill>
                <a:srgbClr val="009587"/>
              </a:solidFill>
            </a:endParaRPr>
          </a:p>
          <a:p>
            <a:r>
              <a:rPr lang="de-DE" dirty="0" smtClean="0"/>
              <a:t>Nochmaliges ausführen</a:t>
            </a:r>
          </a:p>
          <a:p>
            <a:pPr marL="457200" lvl="1" indent="0">
              <a:buNone/>
            </a:pPr>
            <a:r>
              <a:rPr lang="de-DE" dirty="0" err="1" smtClean="0">
                <a:solidFill>
                  <a:srgbClr val="009587"/>
                </a:solidFill>
              </a:rPr>
              <a:t>git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rerere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err="1" smtClean="0">
                <a:solidFill>
                  <a:srgbClr val="009587"/>
                </a:solidFill>
              </a:rPr>
              <a:t>forget</a:t>
            </a:r>
            <a:endParaRPr lang="de-DE" dirty="0" smtClean="0">
              <a:solidFill>
                <a:srgbClr val="009587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MERGES: RERERE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019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GIT INTERN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1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44840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Objektdatenbanken und Referenzen</a:t>
            </a:r>
          </a:p>
          <a:p>
            <a:r>
              <a:rPr lang="de-DE" dirty="0" err="1" smtClean="0"/>
              <a:t>Merges</a:t>
            </a:r>
            <a:endParaRPr lang="de-DE" dirty="0" smtClean="0"/>
          </a:p>
          <a:p>
            <a:r>
              <a:rPr lang="de-DE" dirty="0" err="1" smtClean="0"/>
              <a:t>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45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Verbinden lokale mit Remote-</a:t>
            </a:r>
            <a:r>
              <a:rPr lang="de-DE" sz="2800" dirty="0" err="1" smtClean="0"/>
              <a:t>Repositories</a:t>
            </a:r>
            <a:endParaRPr lang="de-DE" sz="2800" dirty="0" smtClean="0"/>
          </a:p>
          <a:p>
            <a:r>
              <a:rPr lang="de-DE" sz="2800" dirty="0" smtClean="0"/>
              <a:t>Haben einen Namen und eine URL</a:t>
            </a:r>
          </a:p>
          <a:p>
            <a:r>
              <a:rPr lang="de-DE" sz="2800" dirty="0" smtClean="0"/>
              <a:t>Durch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>
                <a:solidFill>
                  <a:srgbClr val="009587"/>
                </a:solidFill>
              </a:rPr>
              <a:t>clone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wird „</a:t>
            </a:r>
            <a:r>
              <a:rPr lang="de-DE" sz="2800" dirty="0" err="1" smtClean="0"/>
              <a:t>origin</a:t>
            </a:r>
            <a:r>
              <a:rPr lang="de-DE" sz="2800" dirty="0" smtClean="0"/>
              <a:t>“-Remote angelegt</a:t>
            </a:r>
          </a:p>
          <a:p>
            <a:r>
              <a:rPr lang="de-DE" sz="2800" dirty="0" smtClean="0"/>
              <a:t>Mit </a:t>
            </a:r>
            <a:r>
              <a:rPr lang="de-DE" sz="2800" dirty="0" err="1" smtClean="0">
                <a:solidFill>
                  <a:srgbClr val="009587"/>
                </a:solidFill>
              </a:rPr>
              <a:t>git</a:t>
            </a:r>
            <a:r>
              <a:rPr lang="de-DE" sz="2800" dirty="0" smtClean="0">
                <a:solidFill>
                  <a:srgbClr val="009587"/>
                </a:solidFill>
              </a:rPr>
              <a:t> remote </a:t>
            </a:r>
            <a:r>
              <a:rPr lang="de-DE" sz="2800" dirty="0" err="1" smtClean="0">
                <a:solidFill>
                  <a:srgbClr val="009587"/>
                </a:solidFill>
              </a:rPr>
              <a:t>add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können weitere </a:t>
            </a:r>
            <a:r>
              <a:rPr lang="de-DE" sz="2800" dirty="0" err="1" smtClean="0"/>
              <a:t>Remotes</a:t>
            </a:r>
            <a:r>
              <a:rPr lang="de-DE" sz="2800" dirty="0" smtClean="0"/>
              <a:t> hinzugefügt werden</a:t>
            </a:r>
          </a:p>
          <a:p>
            <a:pPr marL="0" indent="0">
              <a:buNone/>
            </a:pPr>
            <a:endParaRPr lang="de-DE" sz="2800" dirty="0" smtClean="0"/>
          </a:p>
          <a:p>
            <a:r>
              <a:rPr lang="de-DE" dirty="0" smtClean="0"/>
              <a:t>Austausch von Objekten über </a:t>
            </a:r>
            <a:r>
              <a:rPr lang="de-DE" dirty="0" err="1" smtClean="0">
                <a:solidFill>
                  <a:srgbClr val="009587"/>
                </a:solidFill>
              </a:rPr>
              <a:t>fetch</a:t>
            </a:r>
            <a:r>
              <a:rPr lang="de-DE" dirty="0" smtClean="0">
                <a:solidFill>
                  <a:srgbClr val="009587"/>
                </a:solidFill>
              </a:rPr>
              <a:t> </a:t>
            </a:r>
            <a:r>
              <a:rPr lang="de-DE" dirty="0" smtClean="0"/>
              <a:t>und </a:t>
            </a:r>
            <a:r>
              <a:rPr lang="de-DE" dirty="0" smtClean="0">
                <a:solidFill>
                  <a:srgbClr val="009587"/>
                </a:solidFill>
              </a:rPr>
              <a:t>push</a:t>
            </a:r>
            <a:endParaRPr lang="de-DE" dirty="0">
              <a:solidFill>
                <a:srgbClr val="009587"/>
              </a:solidFill>
            </a:endParaRPr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8305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url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5715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Fügt ein neues Remote-Repository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name</a:t>
            </a:r>
            <a:r>
              <a:rPr lang="de-DE" sz="1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mit der </a:t>
            </a:r>
            <a:r>
              <a:rPr lang="de-DE" sz="1900" dirty="0" err="1" smtClean="0">
                <a:solidFill>
                  <a:srgbClr val="009587"/>
                </a:solidFill>
                <a:latin typeface="Calibri"/>
                <a:cs typeface="Calibri"/>
              </a:rPr>
              <a:t>url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hinzu</a:t>
            </a:r>
          </a:p>
          <a:p>
            <a:pPr marL="5715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–v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Remote-</a:t>
            </a:r>
            <a:r>
              <a:rPr lang="de-DE" sz="1900" dirty="0" err="1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Repositories</a:t>
            </a: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 an</a:t>
            </a:r>
          </a:p>
          <a:p>
            <a:pPr marL="0" indent="0" algn="ctr">
              <a:buNone/>
            </a:pP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ls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-remote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Zeigt alle Referenzen an, die es in einem Remote-Repository gibt</a:t>
            </a:r>
            <a:endParaRPr lang="de-DE" sz="1900" dirty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dirty="0" smtClean="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marL="0" indent="0" algn="ctr">
              <a:buNone/>
            </a:pPr>
            <a:endParaRPr lang="de-DE" sz="19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update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9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Aktualisiert Referenzen aus einem Remote-Repository (entspricht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git</a:t>
            </a:r>
            <a:r>
              <a:rPr lang="de-DE" sz="1900" dirty="0" smtClean="0">
                <a:solidFill>
                  <a:srgbClr val="009587"/>
                </a:solidFill>
                <a:cs typeface="Calibri"/>
              </a:rPr>
              <a:t> </a:t>
            </a:r>
            <a:r>
              <a:rPr lang="de-DE" sz="1900" dirty="0" err="1" smtClean="0">
                <a:solidFill>
                  <a:srgbClr val="009587"/>
                </a:solidFill>
                <a:cs typeface="Calibri"/>
              </a:rPr>
              <a:t>fetch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)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remote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rm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alibri"/>
              </a:rPr>
              <a:t>Löscht das angegebene Remote-Repository</a:t>
            </a:r>
            <a:endParaRPr lang="de-DE" sz="1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REMOTES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857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Definiert, welche Referenzen ausgetauscht werden</a:t>
            </a:r>
          </a:p>
          <a:p>
            <a:pPr lvl="1"/>
            <a:r>
              <a:rPr lang="de-DE" sz="2000" dirty="0" smtClean="0"/>
              <a:t>Spezifiziert in Remote-Konfiguration oder auf der Kommandozeile</a:t>
            </a:r>
          </a:p>
          <a:p>
            <a:pPr lvl="1"/>
            <a:r>
              <a:rPr lang="de-DE" sz="2000" dirty="0" smtClean="0"/>
              <a:t>Mehrere </a:t>
            </a:r>
            <a:r>
              <a:rPr lang="de-DE" sz="2000" dirty="0" err="1" smtClean="0"/>
              <a:t>Ref-Specs</a:t>
            </a:r>
            <a:r>
              <a:rPr lang="de-DE" sz="2000" dirty="0" smtClean="0"/>
              <a:t> sind möglich</a:t>
            </a:r>
          </a:p>
          <a:p>
            <a:pPr marL="457200" lvl="1" indent="0">
              <a:buNone/>
            </a:pPr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743200"/>
            <a:ext cx="8267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31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5418" y="1041400"/>
            <a:ext cx="4892697" cy="50847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internas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smtClean="0"/>
              <a:t>Objekt-Datenbank, </a:t>
            </a:r>
            <a:r>
              <a:rPr lang="de-DE" dirty="0" err="1" smtClean="0"/>
              <a:t>Branches</a:t>
            </a:r>
            <a:r>
              <a:rPr lang="de-DE" dirty="0" smtClean="0"/>
              <a:t>, </a:t>
            </a:r>
            <a:r>
              <a:rPr lang="de-DE" dirty="0" err="1" smtClean="0"/>
              <a:t>Remotes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300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Branch</a:t>
            </a:r>
            <a:r>
              <a:rPr lang="de-DE" dirty="0" smtClean="0"/>
              <a:t>-Strategien</a:t>
            </a:r>
          </a:p>
          <a:p>
            <a:pPr>
              <a:lnSpc>
                <a:spcPct val="150000"/>
              </a:lnSpc>
            </a:pPr>
            <a:r>
              <a:rPr lang="de-DE" dirty="0" smtClean="0"/>
              <a:t>Arbeiten mit großen Projekten</a:t>
            </a:r>
          </a:p>
          <a:p>
            <a:pPr lvl="1">
              <a:lnSpc>
                <a:spcPct val="150000"/>
              </a:lnSpc>
            </a:pPr>
            <a:r>
              <a:rPr lang="de-DE" dirty="0" err="1" smtClean="0"/>
              <a:t>submodules</a:t>
            </a:r>
            <a:r>
              <a:rPr lang="de-DE" dirty="0" smtClean="0"/>
              <a:t> und </a:t>
            </a:r>
            <a:r>
              <a:rPr lang="de-DE" dirty="0" err="1" smtClean="0"/>
              <a:t>subtrees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APIs: Alternativen zur </a:t>
            </a:r>
            <a:r>
              <a:rPr lang="de-DE" dirty="0" err="1" smtClean="0"/>
              <a:t>Git</a:t>
            </a:r>
            <a:r>
              <a:rPr lang="de-DE" dirty="0" smtClean="0"/>
              <a:t> </a:t>
            </a:r>
            <a:r>
              <a:rPr lang="de-DE" dirty="0" err="1" smtClean="0"/>
              <a:t>Bash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err="1" smtClean="0"/>
              <a:t>Git</a:t>
            </a:r>
            <a:r>
              <a:rPr lang="de-DE" dirty="0" smtClean="0"/>
              <a:t> und </a:t>
            </a:r>
            <a:r>
              <a:rPr lang="de-DE" dirty="0" err="1" smtClean="0"/>
              <a:t>Buildtools</a:t>
            </a:r>
            <a:endParaRPr lang="de-DE" dirty="0" smtClean="0"/>
          </a:p>
          <a:p>
            <a:pPr lvl="1">
              <a:lnSpc>
                <a:spcPct val="150000"/>
              </a:lnSpc>
            </a:pPr>
            <a:r>
              <a:rPr lang="de-DE" dirty="0" err="1" smtClean="0"/>
              <a:t>maven</a:t>
            </a:r>
            <a:r>
              <a:rPr lang="de-DE" dirty="0" smtClean="0"/>
              <a:t> und </a:t>
            </a:r>
            <a:r>
              <a:rPr lang="de-DE" dirty="0" err="1" smtClean="0"/>
              <a:t>gradle</a:t>
            </a:r>
            <a:endParaRPr lang="de-DE" dirty="0" smtClean="0"/>
          </a:p>
          <a:p>
            <a:pPr>
              <a:lnSpc>
                <a:spcPct val="150000"/>
              </a:lnSpc>
            </a:pPr>
            <a:endParaRPr lang="de-DE" sz="2600" dirty="0" smtClean="0"/>
          </a:p>
          <a:p>
            <a:pPr>
              <a:lnSpc>
                <a:spcPct val="150000"/>
              </a:lnSpc>
            </a:pPr>
            <a:r>
              <a:rPr lang="de-DE" dirty="0" smtClean="0"/>
              <a:t>Fragen &amp; Diskussionen: jederzeit!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05788" y="1324975"/>
            <a:ext cx="2457892" cy="4583664"/>
            <a:chOff x="1032498" y="1455487"/>
            <a:chExt cx="2457892" cy="4583664"/>
          </a:xfrm>
        </p:grpSpPr>
        <p:sp>
          <p:nvSpPr>
            <p:cNvPr id="5" name="Abgerundetes Rechteck 4"/>
            <p:cNvSpPr/>
            <p:nvPr/>
          </p:nvSpPr>
          <p:spPr>
            <a:xfrm>
              <a:off x="1032498" y="1455487"/>
              <a:ext cx="2457892" cy="4583664"/>
            </a:xfrm>
            <a:prstGeom prst="roundRect">
              <a:avLst/>
            </a:prstGeom>
            <a:solidFill>
              <a:schemeClr val="bg1"/>
            </a:solidFill>
            <a:ln w="38100" cmpd="sng">
              <a:solidFill>
                <a:srgbClr val="984807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bg1"/>
                </a:solidFill>
              </a:endParaRPr>
            </a:p>
          </p:txBody>
        </p:sp>
        <p:pic>
          <p:nvPicPr>
            <p:cNvPr id="4" name="Bild 3" descr="2014-02-01 14_14_58_histoy-view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57" t="7370" r="26354" b="1918"/>
            <a:stretch/>
          </p:blipFill>
          <p:spPr>
            <a:xfrm>
              <a:off x="1338375" y="1562321"/>
              <a:ext cx="1791263" cy="4397403"/>
            </a:xfrm>
            <a:prstGeom prst="rect">
              <a:avLst/>
            </a:prstGeom>
            <a:noFill/>
            <a:ln w="38100" cmpd="sng"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74518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err="1" smtClean="0">
                <a:solidFill>
                  <a:srgbClr val="009587"/>
                </a:solidFill>
              </a:rPr>
              <a:t>Fetch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</a:t>
            </a:r>
            <a:r>
              <a:rPr lang="de-DE" sz="1800" dirty="0" smtClean="0">
                <a:solidFill>
                  <a:srgbClr val="F7AA44"/>
                </a:solidFill>
              </a:rPr>
              <a:t>Remote</a:t>
            </a:r>
            <a:r>
              <a:rPr lang="de-DE" sz="1800" dirty="0" smtClean="0"/>
              <a:t>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</a:t>
            </a:r>
            <a:r>
              <a:rPr lang="de-DE" sz="1800" dirty="0" smtClean="0">
                <a:solidFill>
                  <a:srgbClr val="F7AA44"/>
                </a:solidFill>
              </a:rPr>
              <a:t>lokale</a:t>
            </a:r>
            <a:r>
              <a:rPr lang="de-DE" sz="1800" dirty="0" smtClean="0"/>
              <a:t>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0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endParaRPr lang="de-DE" sz="24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2400" b="1" dirty="0" smtClean="0">
                <a:solidFill>
                  <a:srgbClr val="009587"/>
                </a:solidFill>
              </a:rPr>
              <a:t>Push</a:t>
            </a:r>
            <a:endParaRPr lang="de-DE" sz="1800" b="1" dirty="0" smtClean="0">
              <a:solidFill>
                <a:srgbClr val="009587"/>
              </a:solidFill>
            </a:endParaRPr>
          </a:p>
          <a:p>
            <a:pPr marL="0" indent="0">
              <a:buNone/>
            </a:pPr>
            <a:r>
              <a:rPr lang="de-DE" sz="1800" dirty="0" smtClean="0"/>
              <a:t>Referenzen aus lokalem Repository (</a:t>
            </a:r>
            <a:r>
              <a:rPr lang="de-DE" sz="1800" dirty="0" err="1" smtClean="0">
                <a:solidFill>
                  <a:srgbClr val="438ECC"/>
                </a:solidFill>
              </a:rPr>
              <a:t>source</a:t>
            </a:r>
            <a:r>
              <a:rPr lang="de-DE" sz="1800" dirty="0" smtClean="0"/>
              <a:t>) ins Remote-Repository (</a:t>
            </a:r>
            <a:r>
              <a:rPr lang="de-DE" sz="1800" dirty="0" err="1" smtClean="0">
                <a:solidFill>
                  <a:srgbClr val="438ECC"/>
                </a:solidFill>
              </a:rPr>
              <a:t>destination</a:t>
            </a:r>
            <a:r>
              <a:rPr lang="de-DE" sz="1800" dirty="0" smtClean="0"/>
              <a:t>) kopieren</a:t>
            </a:r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/>
          </a:p>
          <a:p>
            <a:pPr lvl="1"/>
            <a:endParaRPr lang="de-DE" sz="2000" dirty="0" smtClean="0"/>
          </a:p>
          <a:p>
            <a:pPr lvl="1"/>
            <a:endParaRPr lang="de-DE" sz="2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88" y="1916832"/>
            <a:ext cx="6156424" cy="1248307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788" y="4916997"/>
            <a:ext cx="6156424" cy="124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81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 Grande"/>
              <a:buChar char="*"/>
            </a:pPr>
            <a:r>
              <a:rPr lang="de-DE" sz="2800" dirty="0" smtClean="0">
                <a:solidFill>
                  <a:srgbClr val="F7AA44"/>
                </a:solidFill>
              </a:rPr>
              <a:t>Platzhalter</a:t>
            </a:r>
            <a:r>
              <a:rPr lang="de-DE" sz="2800" dirty="0" smtClean="0"/>
              <a:t> für (</a:t>
            </a:r>
            <a:r>
              <a:rPr lang="de-DE" sz="2800" dirty="0" err="1" smtClean="0"/>
              <a:t>Branch</a:t>
            </a:r>
            <a:r>
              <a:rPr lang="de-DE" sz="2800" dirty="0" smtClean="0"/>
              <a:t>-)Namen</a:t>
            </a:r>
          </a:p>
          <a:p>
            <a:pPr lvl="1">
              <a:buFontTx/>
              <a:buChar char="•"/>
            </a:pPr>
            <a:r>
              <a:rPr lang="de-DE" sz="2400" dirty="0" smtClean="0"/>
              <a:t>Kann nicht für Substrings eingesetzt werden</a:t>
            </a:r>
          </a:p>
          <a:p>
            <a:pPr marL="0" indent="0">
              <a:buNone/>
            </a:pPr>
            <a:endParaRPr lang="de-DE" sz="2800" dirty="0" smtClean="0"/>
          </a:p>
          <a:p>
            <a:pPr marL="400050" lvl="1" indent="0">
              <a:buNone/>
            </a:pPr>
            <a:r>
              <a:rPr lang="de-DE" dirty="0" smtClean="0"/>
              <a:t>	</a:t>
            </a:r>
            <a:endParaRPr lang="de-DE" dirty="0" smtClean="0">
              <a:solidFill>
                <a:srgbClr val="FF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2743200"/>
            <a:ext cx="64516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</a:t>
            </a:r>
            <a:r>
              <a:rPr lang="de-DE" sz="2800" dirty="0" smtClean="0"/>
              <a:t>Aktualisieren auch dann, wenn </a:t>
            </a:r>
            <a:r>
              <a:rPr lang="de-DE" sz="2800" dirty="0"/>
              <a:t>kein fast-forward möglich</a:t>
            </a:r>
          </a:p>
          <a:p>
            <a:pPr marL="0" indent="0">
              <a:buNone/>
            </a:pPr>
            <a:r>
              <a:rPr lang="de-DE" sz="2800" dirty="0">
                <a:solidFill>
                  <a:srgbClr val="ED6F49"/>
                </a:solidFill>
              </a:rPr>
              <a:t>+</a:t>
            </a:r>
            <a:r>
              <a:rPr lang="de-DE" sz="2800" dirty="0"/>
              <a:t> Push: Führt einen ‚</a:t>
            </a:r>
            <a:r>
              <a:rPr lang="de-DE" sz="2800" dirty="0" err="1"/>
              <a:t>force</a:t>
            </a:r>
            <a:r>
              <a:rPr lang="de-DE" sz="2800" dirty="0"/>
              <a:t>-push‘ durch </a:t>
            </a:r>
            <a:r>
              <a:rPr lang="de-DE" sz="2800" dirty="0" smtClean="0"/>
              <a:t>(</a:t>
            </a:r>
            <a:r>
              <a:rPr lang="de-DE" sz="2700" dirty="0" smtClean="0">
                <a:solidFill>
                  <a:srgbClr val="009587"/>
                </a:solidFill>
                <a:latin typeface="Courier New"/>
                <a:cs typeface="Courier New"/>
              </a:rPr>
              <a:t>push --f</a:t>
            </a:r>
            <a:r>
              <a:rPr lang="de-DE" sz="2800" dirty="0"/>
              <a:t>)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43200"/>
            <a:ext cx="66040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5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latin typeface="Calibri"/>
                <a:cs typeface="Calibri"/>
              </a:rPr>
              <a:t>Verwendung in 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alibri"/>
                <a:cs typeface="Calibri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endParaRPr lang="de-DE" sz="2400" b="1" dirty="0" smtClean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de-DE" sz="1800" b="1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remote "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"]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url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https:/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bitbucket.org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nilshartmann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wjax2014_git.git</a:t>
            </a:r>
            <a:endParaRPr lang="de-DE" sz="18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remotes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8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>
                <a:solidFill>
                  <a:srgbClr val="ED6F49"/>
                </a:solidFill>
                <a:latin typeface="Courier New"/>
                <a:cs typeface="Courier New"/>
              </a:rPr>
              <a:t>+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Nicht empfohlen, nur als Beispiel:</a:t>
            </a:r>
          </a:p>
          <a:p>
            <a:pPr marL="0" indent="0">
              <a:buNone/>
            </a:pP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	</a:t>
            </a:r>
            <a:r>
              <a:rPr lang="de-DE" sz="1800" b="1" dirty="0" smtClean="0">
                <a:solidFill>
                  <a:srgbClr val="438ECC"/>
                </a:solidFill>
                <a:latin typeface="Courier New"/>
                <a:cs typeface="Courier New"/>
              </a:rPr>
              <a:t>push</a:t>
            </a:r>
            <a:r>
              <a:rPr lang="de-DE" sz="18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= 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  <a:r>
              <a:rPr lang="de-DE" sz="18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009587"/>
                </a:solidFill>
                <a:latin typeface="Courier New"/>
                <a:cs typeface="Courier New"/>
              </a:rPr>
              <a:t>qa</a:t>
            </a: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0" indent="0">
              <a:buNone/>
            </a:pPr>
            <a:endParaRPr lang="de-DE" sz="1800" dirty="0" smtClean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REFSPEC-KONFIGURATION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94241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2200" dirty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/pull/*/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head:remotes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pr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GitHub-Pullrequests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 nach 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origin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de-DE" sz="1800" dirty="0" err="1">
                <a:solidFill>
                  <a:schemeClr val="bg1">
                    <a:lumMod val="50000"/>
                  </a:schemeClr>
                </a:solidFill>
              </a:rPr>
              <a:t>pr</a:t>
            </a:r>
            <a:r>
              <a:rPr lang="de-DE" sz="1800" dirty="0">
                <a:solidFill>
                  <a:schemeClr val="bg1">
                    <a:lumMod val="50000"/>
                  </a:schemeClr>
                </a:solidFill>
              </a:rPr>
              <a:t>/Nummer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</a:rPr>
              <a:t>fetchen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/tags/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Alle Tags </a:t>
            </a:r>
            <a:r>
              <a:rPr lang="de-DE" sz="1800" dirty="0" err="1" smtClean="0">
                <a:solidFill>
                  <a:srgbClr val="7F7F7F"/>
                </a:solidFill>
              </a:rPr>
              <a:t>fetchen</a:t>
            </a:r>
            <a:r>
              <a:rPr lang="de-DE" sz="1800" dirty="0" smtClean="0">
                <a:solidFill>
                  <a:srgbClr val="7F7F7F"/>
                </a:solidFill>
              </a:rPr>
              <a:t>, entspricht </a:t>
            </a:r>
            <a:r>
              <a:rPr lang="de-DE" sz="1800" dirty="0" err="1" smtClean="0">
                <a:solidFill>
                  <a:srgbClr val="009587"/>
                </a:solidFill>
              </a:rPr>
              <a:t>git</a:t>
            </a:r>
            <a:r>
              <a:rPr lang="de-DE" sz="1800" dirty="0" smtClean="0">
                <a:solidFill>
                  <a:srgbClr val="009587"/>
                </a:solidFill>
              </a:rPr>
              <a:t> </a:t>
            </a:r>
            <a:r>
              <a:rPr lang="de-DE" sz="1800" dirty="0" err="1" smtClean="0">
                <a:solidFill>
                  <a:srgbClr val="009587"/>
                </a:solidFill>
              </a:rPr>
              <a:t>fetch</a:t>
            </a:r>
            <a:r>
              <a:rPr lang="de-DE" sz="1800" dirty="0" smtClean="0">
                <a:solidFill>
                  <a:srgbClr val="009587"/>
                </a:solidFill>
              </a:rPr>
              <a:t> --tags</a:t>
            </a:r>
          </a:p>
          <a:p>
            <a:pPr marL="0" indent="0" algn="ctr">
              <a:buNone/>
            </a:pPr>
            <a:endParaRPr lang="de-DE" sz="20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*: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notes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*</a:t>
            </a:r>
          </a:p>
          <a:p>
            <a:pPr marL="0" indent="0" algn="ctr">
              <a:buNone/>
            </a:pPr>
            <a:r>
              <a:rPr lang="de-DE" sz="1900" dirty="0" err="1" smtClean="0">
                <a:solidFill>
                  <a:srgbClr val="7F7F7F"/>
                </a:solidFill>
              </a:rPr>
              <a:t>Git</a:t>
            </a:r>
            <a:r>
              <a:rPr lang="de-DE" sz="1900" dirty="0" smtClean="0">
                <a:solidFill>
                  <a:srgbClr val="7F7F7F"/>
                </a:solidFill>
              </a:rPr>
              <a:t> Notes </a:t>
            </a:r>
            <a:r>
              <a:rPr lang="de-DE" sz="1900" dirty="0" err="1" smtClean="0">
                <a:solidFill>
                  <a:srgbClr val="7F7F7F"/>
                </a:solidFill>
              </a:rPr>
              <a:t>fetchen</a:t>
            </a:r>
            <a:endParaRPr lang="de-DE" sz="2400" dirty="0"/>
          </a:p>
          <a:p>
            <a:pPr marL="0" indent="0" algn="ctr">
              <a:buNone/>
            </a:pPr>
            <a:endParaRPr lang="de-DE" sz="2000" dirty="0" smtClean="0"/>
          </a:p>
          <a:p>
            <a:pPr marL="0" indent="0" algn="ctr">
              <a:buNone/>
            </a:pP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2100" b="1" dirty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1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HEAD:refs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1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for</a:t>
            </a:r>
            <a:r>
              <a:rPr lang="de-DE" sz="21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/feature-1</a:t>
            </a:r>
          </a:p>
          <a:p>
            <a:pPr marL="0" indent="0" algn="ctr">
              <a:buNone/>
            </a:pPr>
            <a:r>
              <a:rPr lang="de-DE" sz="1800" dirty="0">
                <a:solidFill>
                  <a:srgbClr val="7F7F7F"/>
                </a:solidFill>
              </a:rPr>
              <a:t>Aktuellen </a:t>
            </a:r>
            <a:r>
              <a:rPr lang="de-DE" sz="1800" dirty="0" err="1">
                <a:solidFill>
                  <a:srgbClr val="7F7F7F"/>
                </a:solidFill>
              </a:rPr>
              <a:t>Branch</a:t>
            </a:r>
            <a:r>
              <a:rPr lang="de-DE" sz="1800" dirty="0">
                <a:solidFill>
                  <a:srgbClr val="7F7F7F"/>
                </a:solidFill>
              </a:rPr>
              <a:t> zum Review in Gerrit pushen</a:t>
            </a:r>
            <a:endParaRPr lang="de-DE" sz="1800" b="1" dirty="0">
              <a:solidFill>
                <a:srgbClr val="7F7F7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REFSPEC-BEISPIELE</a:t>
            </a:r>
            <a:endParaRPr lang="de-DE" dirty="0"/>
          </a:p>
        </p:txBody>
      </p:sp>
      <p:sp>
        <p:nvSpPr>
          <p:cNvPr id="4" name="Abgerundetes Rechteck 3"/>
          <p:cNvSpPr/>
          <p:nvPr/>
        </p:nvSpPr>
        <p:spPr>
          <a:xfrm>
            <a:off x="315884" y="1534913"/>
            <a:ext cx="8512232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0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5" name="Abgerundetes Rechteck 4"/>
          <p:cNvSpPr/>
          <p:nvPr/>
        </p:nvSpPr>
        <p:spPr>
          <a:xfrm>
            <a:off x="895440" y="5075828"/>
            <a:ext cx="7932676" cy="534000"/>
          </a:xfrm>
          <a:prstGeom prst="round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endParaRPr lang="de-DE" sz="2400" b="1" dirty="0" smtClean="0">
              <a:solidFill>
                <a:srgbClr val="009587"/>
              </a:solidFill>
              <a:effectLst/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5884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Holt Objekte aus allen konfigurierten Remote-</a:t>
            </a:r>
            <a:r>
              <a:rPr lang="de-DE" sz="29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Repositories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. Ergebnis wird in 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.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/FETCH_HEAD</a:t>
            </a:r>
            <a:r>
              <a:rPr lang="de-DE" sz="29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gespeichert</a:t>
            </a:r>
          </a:p>
          <a:p>
            <a:pPr marL="0" indent="0" algn="ctr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Holt Objekte aus dem Remote-Repository </a:t>
            </a:r>
            <a:r>
              <a:rPr lang="de-DE" sz="2900" dirty="0" err="1" smtClean="0">
                <a:solidFill>
                  <a:srgbClr val="7F7F7F"/>
                </a:solidFill>
              </a:rPr>
              <a:t>name</a:t>
            </a:r>
            <a:endParaRPr lang="de-DE" sz="29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3800" b="1" dirty="0" err="1">
                <a:solidFill>
                  <a:srgbClr val="009587"/>
                </a:solidFill>
                <a:latin typeface="Courier New"/>
                <a:cs typeface="Courier New"/>
              </a:rPr>
              <a:t>name</a:t>
            </a:r>
            <a:r>
              <a:rPr lang="de-DE" sz="3800" b="1" dirty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 &lt;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refspec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Holt die auf die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Refspecs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passenden Objekte</a:t>
            </a: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–-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prune</a:t>
            </a:r>
            <a:endParaRPr lang="de-DE" sz="3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Löscht Tracking-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, zu denen es keine </a:t>
            </a:r>
            <a:r>
              <a:rPr lang="de-DE" sz="2900" dirty="0" err="1" smtClean="0">
                <a:solidFill>
                  <a:srgbClr val="7F7F7F"/>
                </a:solidFill>
                <a:latin typeface="Calibri"/>
                <a:cs typeface="Calibri"/>
              </a:rPr>
              <a:t>Branches</a:t>
            </a: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 mehr im Remote-Repository gibt.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  <a:latin typeface="Calibri"/>
                <a:cs typeface="Calibri"/>
              </a:rPr>
              <a:t>Konfiguration global möglich: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git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config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--global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fetch.prune</a:t>
            </a:r>
            <a:r>
              <a:rPr lang="de-DE" sz="29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2900" dirty="0" err="1" smtClean="0">
                <a:solidFill>
                  <a:srgbClr val="009587"/>
                </a:solidFill>
                <a:latin typeface="Calibri"/>
                <a:cs typeface="Calibri"/>
              </a:rPr>
              <a:t>true</a:t>
            </a:r>
            <a:endParaRPr lang="de-DE" sz="2900" dirty="0">
              <a:solidFill>
                <a:srgbClr val="009587"/>
              </a:solidFill>
              <a:latin typeface="Calibri"/>
              <a:cs typeface="Calibri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3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r>
              <a:rPr lang="de-DE" sz="38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--tags</a:t>
            </a:r>
          </a:p>
          <a:p>
            <a:pPr marL="0" indent="0" algn="ctr">
              <a:buNone/>
            </a:pPr>
            <a:r>
              <a:rPr lang="de-DE" sz="2900" dirty="0" smtClean="0">
                <a:solidFill>
                  <a:srgbClr val="7F7F7F"/>
                </a:solidFill>
              </a:rPr>
              <a:t>Überträgt alle Tags aus dem Remote-Repository nach </a:t>
            </a:r>
            <a:r>
              <a:rPr lang="de-DE" sz="2900" dirty="0" err="1" smtClean="0">
                <a:solidFill>
                  <a:srgbClr val="7F7F7F"/>
                </a:solidFill>
              </a:rPr>
              <a:t>refs</a:t>
            </a:r>
            <a:r>
              <a:rPr lang="de-DE" sz="2900" dirty="0" smtClean="0">
                <a:solidFill>
                  <a:srgbClr val="7F7F7F"/>
                </a:solidFill>
              </a:rPr>
              <a:t>/tags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FETCH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580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b="1" dirty="0" smtClean="0"/>
              <a:t>Objekte holen und neue </a:t>
            </a:r>
            <a:r>
              <a:rPr lang="de-DE" b="1" dirty="0" err="1" smtClean="0"/>
              <a:t>Commits</a:t>
            </a:r>
            <a:r>
              <a:rPr lang="de-DE" b="1" dirty="0" smtClean="0"/>
              <a:t> </a:t>
            </a:r>
            <a:r>
              <a:rPr lang="de-DE" b="1" dirty="0" err="1" smtClean="0"/>
              <a:t>mergen</a:t>
            </a:r>
            <a:endParaRPr lang="de-DE" b="1" dirty="0" smtClean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 algn="ctr">
              <a:buNone/>
            </a:pPr>
            <a:r>
              <a:rPr lang="de-DE" dirty="0" smtClean="0">
                <a:latin typeface="Courier New"/>
                <a:cs typeface="Courier New"/>
              </a:rPr>
              <a:t>  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fetch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+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merge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FETCH_HEAD</a:t>
            </a:r>
          </a:p>
          <a:p>
            <a:pPr marL="0" indent="0" algn="ctr">
              <a:buNone/>
            </a:pP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smtClean="0">
                <a:latin typeface="Courier New"/>
                <a:cs typeface="Courier New"/>
              </a:rPr>
              <a:t>=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pull</a:t>
            </a:r>
          </a:p>
          <a:p>
            <a:pPr marL="0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PULL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180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Lokale Kopie der Remote-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</a:t>
            </a:r>
            <a:r>
              <a:rPr lang="de-DE" sz="2400" dirty="0" smtClean="0"/>
              <a:t> zeigt </a:t>
            </a:r>
            <a:r>
              <a:rPr lang="de-DE" sz="2400" dirty="0"/>
              <a:t>T</a:t>
            </a:r>
            <a:r>
              <a:rPr lang="de-DE" sz="2400" dirty="0" smtClean="0"/>
              <a:t>racking Status</a:t>
            </a:r>
          </a:p>
          <a:p>
            <a:r>
              <a:rPr lang="de-DE" sz="2400" dirty="0" err="1" smtClean="0">
                <a:solidFill>
                  <a:srgbClr val="009587"/>
                </a:solidFill>
              </a:rPr>
              <a:t>git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branch</a:t>
            </a:r>
            <a:r>
              <a:rPr lang="de-DE" sz="2400" dirty="0" smtClean="0">
                <a:solidFill>
                  <a:srgbClr val="009587"/>
                </a:solidFill>
              </a:rPr>
              <a:t> -</a:t>
            </a:r>
            <a:r>
              <a:rPr lang="de-DE" sz="2400" dirty="0" err="1" smtClean="0">
                <a:solidFill>
                  <a:srgbClr val="009587"/>
                </a:solidFill>
              </a:rPr>
              <a:t>vva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zeigt alle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sowie Tracking Status</a:t>
            </a:r>
            <a:endParaRPr lang="de-DE" sz="2400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BRANCHES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93" y="2814102"/>
            <a:ext cx="7527414" cy="33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3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8568" y="1041400"/>
            <a:ext cx="8592363" cy="5084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Default-Verhalten: Wenn es einen Tracking-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gleichen Namens gibt, wird dieser automatisch verbunden</a:t>
            </a:r>
            <a:r>
              <a:rPr lang="de-DE" sz="1800" dirty="0" smtClean="0">
                <a:solidFill>
                  <a:srgbClr val="7F7F7F"/>
                </a:solidFill>
              </a:rPr>
              <a:t> </a:t>
            </a:r>
          </a:p>
          <a:p>
            <a:pPr marL="0" indent="0" algn="ctr">
              <a:buNone/>
            </a:pPr>
            <a:endParaRPr lang="de-DE" sz="21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-b f4 --track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Lokalen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„f4“ erstellen und mit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 „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“ verbinden. </a:t>
            </a:r>
            <a:r>
              <a:rPr lang="de-DE" sz="1400" dirty="0" smtClean="0">
                <a:solidFill>
                  <a:srgbClr val="7F7F7F"/>
                </a:solidFill>
              </a:rPr>
              <a:t>Der Remote-</a:t>
            </a:r>
            <a:r>
              <a:rPr lang="de-DE" sz="1400" dirty="0" err="1" smtClean="0">
                <a:solidFill>
                  <a:srgbClr val="7F7F7F"/>
                </a:solidFill>
              </a:rPr>
              <a:t>Branch</a:t>
            </a:r>
            <a:r>
              <a:rPr lang="de-DE" sz="14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16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to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rgbClr val="7F7F7F"/>
                </a:solidFill>
              </a:rPr>
              <a:t>Aktiven 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mit „</a:t>
            </a:r>
            <a:r>
              <a:rPr lang="de-DE" sz="1600" dirty="0" err="1" smtClean="0">
                <a:solidFill>
                  <a:srgbClr val="7F7F7F"/>
                </a:solidFill>
              </a:rPr>
              <a:t>features</a:t>
            </a:r>
            <a:r>
              <a:rPr lang="de-DE" sz="1600" dirty="0" smtClean="0">
                <a:solidFill>
                  <a:srgbClr val="7F7F7F"/>
                </a:solidFill>
              </a:rPr>
              <a:t>/f4“ im Remote-Repository </a:t>
            </a:r>
            <a:r>
              <a:rPr lang="de-DE" sz="1600" dirty="0" err="1" smtClean="0">
                <a:solidFill>
                  <a:srgbClr val="7F7F7F"/>
                </a:solidFill>
              </a:rPr>
              <a:t>origin</a:t>
            </a:r>
            <a:r>
              <a:rPr lang="de-DE" sz="1600" dirty="0" smtClean="0">
                <a:solidFill>
                  <a:srgbClr val="7F7F7F"/>
                </a:solidFill>
              </a:rPr>
              <a:t> verbinden. Der Remote-</a:t>
            </a:r>
            <a:r>
              <a:rPr lang="de-DE" sz="1600" dirty="0" err="1" smtClean="0">
                <a:solidFill>
                  <a:srgbClr val="7F7F7F"/>
                </a:solidFill>
              </a:rPr>
              <a:t>Branch</a:t>
            </a:r>
            <a:r>
              <a:rPr lang="de-DE" sz="1600" dirty="0" smtClean="0">
                <a:solidFill>
                  <a:srgbClr val="7F7F7F"/>
                </a:solidFill>
              </a:rPr>
              <a:t> muss bereits vorhanden sein</a:t>
            </a:r>
          </a:p>
          <a:p>
            <a:pPr marL="0" indent="0" algn="ctr">
              <a:buNone/>
            </a:pPr>
            <a:endParaRPr lang="de-DE" sz="2200" dirty="0" smtClean="0">
              <a:solidFill>
                <a:srgbClr val="7F7F7F"/>
              </a:solidFill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--set-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upstream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features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/f4</a:t>
            </a:r>
          </a:p>
          <a:p>
            <a:pPr marL="0" indent="0" algn="ctr">
              <a:buNone/>
            </a:pP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Pusht den lokalen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auf den 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Branch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 „</a:t>
            </a:r>
            <a:r>
              <a:rPr lang="de-DE" sz="1600" dirty="0" err="1" smtClean="0">
                <a:solidFill>
                  <a:schemeClr val="bg1">
                    <a:lumMod val="50000"/>
                  </a:schemeClr>
                </a:solidFill>
              </a:rPr>
              <a:t>features</a:t>
            </a:r>
            <a:r>
              <a:rPr lang="de-DE" sz="1600" dirty="0" smtClean="0">
                <a:solidFill>
                  <a:schemeClr val="bg1">
                    <a:lumMod val="50000"/>
                  </a:schemeClr>
                </a:solidFill>
              </a:rPr>
              <a:t>/f4“ und speichert die Verbindung</a:t>
            </a:r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TRACKING BRANCH VERBINDEN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784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latin typeface="Calibri"/>
                <a:cs typeface="Calibri"/>
              </a:rPr>
              <a:t>Objekte in ein Remote-Repository übertragen</a:t>
            </a: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Wenn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remote.origin.push</a:t>
            </a:r>
            <a:r>
              <a:rPr lang="de-DE" sz="1400" dirty="0" smtClean="0">
                <a:latin typeface="Calibri"/>
                <a:cs typeface="Calibri"/>
              </a:rPr>
              <a:t> gesetzt ist, gemäß dieser </a:t>
            </a:r>
            <a:r>
              <a:rPr lang="de-DE" sz="1400" dirty="0" err="1" smtClean="0">
                <a:latin typeface="Calibri"/>
                <a:cs typeface="Calibri"/>
              </a:rPr>
              <a:t>Refspec</a:t>
            </a:r>
            <a:r>
              <a:rPr lang="de-DE" sz="1400" dirty="0" smtClean="0">
                <a:latin typeface="Calibri"/>
                <a:cs typeface="Calibri"/>
              </a:rPr>
              <a:t> pushen (ggf. mehrere </a:t>
            </a:r>
            <a:r>
              <a:rPr lang="de-DE" sz="1400" dirty="0" err="1" smtClean="0">
                <a:latin typeface="Calibri"/>
                <a:cs typeface="Calibri"/>
              </a:rPr>
              <a:t>Branches</a:t>
            </a:r>
            <a:r>
              <a:rPr lang="de-DE" sz="1400" dirty="0" smtClean="0">
                <a:latin typeface="Calibri"/>
                <a:cs typeface="Calibri"/>
              </a:rPr>
              <a:t>!). Ansonsten Strategie verwenden, die in </a:t>
            </a:r>
            <a:r>
              <a:rPr lang="de-DE" sz="1400" dirty="0" err="1" smtClean="0">
                <a:solidFill>
                  <a:srgbClr val="009587"/>
                </a:solidFill>
                <a:latin typeface="Calibri"/>
                <a:cs typeface="Calibri"/>
              </a:rPr>
              <a:t>push.default</a:t>
            </a:r>
            <a:r>
              <a:rPr lang="de-DE" sz="1400" dirty="0" smtClean="0">
                <a:solidFill>
                  <a:srgbClr val="009587"/>
                </a:solidFill>
                <a:latin typeface="Calibri"/>
                <a:cs typeface="Calibri"/>
              </a:rPr>
              <a:t> </a:t>
            </a:r>
            <a:r>
              <a:rPr lang="de-DE" sz="1400" dirty="0" smtClean="0">
                <a:latin typeface="Calibri"/>
                <a:cs typeface="Calibri"/>
              </a:rPr>
              <a:t>konfiguriert ist</a:t>
            </a:r>
            <a:endParaRPr lang="de-DE" sz="1400" dirty="0">
              <a:latin typeface="Calibri"/>
              <a:cs typeface="Calibri"/>
            </a:endParaRP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/>
              <a:t>Überträgt </a:t>
            </a:r>
            <a:r>
              <a:rPr lang="de-DE" sz="1400" dirty="0" err="1" smtClean="0"/>
              <a:t>Commits</a:t>
            </a:r>
            <a:r>
              <a:rPr lang="de-DE" sz="1400" dirty="0" smtClean="0"/>
              <a:t> vom lokalen </a:t>
            </a:r>
            <a:r>
              <a:rPr lang="de-DE" sz="1400" dirty="0" smtClean="0">
                <a:solidFill>
                  <a:srgbClr val="009587"/>
                </a:solidFill>
              </a:rPr>
              <a:t>master</a:t>
            </a:r>
            <a:r>
              <a:rPr lang="de-DE" sz="1400" dirty="0" smtClean="0"/>
              <a:t>-</a:t>
            </a:r>
            <a:r>
              <a:rPr lang="de-DE" sz="1400" dirty="0" err="1" smtClean="0"/>
              <a:t>Branch</a:t>
            </a:r>
            <a:r>
              <a:rPr lang="de-DE" sz="1400" dirty="0" smtClean="0"/>
              <a:t> auf einen </a:t>
            </a:r>
            <a:r>
              <a:rPr lang="de-DE" sz="1400" dirty="0" err="1" smtClean="0"/>
              <a:t>Branch</a:t>
            </a:r>
            <a:r>
              <a:rPr lang="de-DE" sz="1400" dirty="0" smtClean="0"/>
              <a:t> im Remote-Repository </a:t>
            </a:r>
            <a:r>
              <a:rPr lang="de-DE" sz="1400" dirty="0" err="1" smtClean="0">
                <a:solidFill>
                  <a:srgbClr val="009587"/>
                </a:solidFill>
              </a:rPr>
              <a:t>origin</a:t>
            </a:r>
            <a:r>
              <a:rPr lang="de-DE" sz="1400" dirty="0" smtClean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/*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err="1"/>
              <a:t>Commits</a:t>
            </a:r>
            <a:r>
              <a:rPr lang="de-DE" sz="1400" dirty="0"/>
              <a:t> </a:t>
            </a:r>
            <a:r>
              <a:rPr lang="de-DE" sz="1400" dirty="0" smtClean="0"/>
              <a:t>von allen lokalen </a:t>
            </a:r>
            <a:r>
              <a:rPr lang="de-DE" sz="1400" dirty="0" err="1" smtClean="0"/>
              <a:t>Branches</a:t>
            </a:r>
            <a:r>
              <a:rPr lang="de-DE" sz="1400" dirty="0" smtClean="0"/>
              <a:t> in das Remote</a:t>
            </a:r>
            <a:r>
              <a:rPr lang="de-DE" sz="1400" dirty="0"/>
              <a:t>-Repository </a:t>
            </a:r>
            <a:r>
              <a:rPr lang="de-DE" sz="1400" dirty="0" err="1">
                <a:solidFill>
                  <a:srgbClr val="009587"/>
                </a:solidFill>
              </a:rPr>
              <a:t>origin</a:t>
            </a:r>
            <a:r>
              <a:rPr lang="de-DE" sz="1400" dirty="0"/>
              <a:t>. </a:t>
            </a:r>
          </a:p>
          <a:p>
            <a:pPr marL="400050" lvl="1" indent="0">
              <a:buNone/>
            </a:pPr>
            <a:endParaRPr lang="de-DE" sz="1100" dirty="0" smtClean="0"/>
          </a:p>
          <a:p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push –f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master:qa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>
                <a:cs typeface="Calibri"/>
              </a:rPr>
              <a:t>Überträgt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auch dann, wenn im Remote-Repository kein fast-forward möglich ist („</a:t>
            </a:r>
            <a:r>
              <a:rPr lang="de-DE" sz="1400" dirty="0" err="1">
                <a:cs typeface="Calibri"/>
              </a:rPr>
              <a:t>force</a:t>
            </a:r>
            <a:r>
              <a:rPr lang="de-DE" sz="1400" dirty="0">
                <a:cs typeface="Calibri"/>
              </a:rPr>
              <a:t> push“). Im Remote-Repository können </a:t>
            </a:r>
            <a:r>
              <a:rPr lang="de-DE" sz="1400" dirty="0" err="1">
                <a:cs typeface="Calibri"/>
              </a:rPr>
              <a:t>Commits</a:t>
            </a:r>
            <a:r>
              <a:rPr lang="de-DE" sz="1400" dirty="0">
                <a:cs typeface="Calibri"/>
              </a:rPr>
              <a:t> verloren gehen! In anderen Klonen kommt es zu </a:t>
            </a:r>
            <a:r>
              <a:rPr lang="de-DE" sz="1400" dirty="0" err="1">
                <a:cs typeface="Calibri"/>
              </a:rPr>
              <a:t>Merge</a:t>
            </a:r>
            <a:r>
              <a:rPr lang="de-DE" sz="1400" dirty="0">
                <a:cs typeface="Calibri"/>
              </a:rPr>
              <a:t>-Konflikten</a:t>
            </a:r>
            <a:r>
              <a:rPr lang="de-DE" sz="1400" dirty="0" smtClean="0">
                <a:cs typeface="Calibri"/>
              </a:rPr>
              <a:t>!</a:t>
            </a:r>
          </a:p>
          <a:p>
            <a:endParaRPr lang="de-DE" sz="12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--tags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/>
              <a:t>Überträgt </a:t>
            </a:r>
            <a:r>
              <a:rPr lang="de-DE" sz="1400" dirty="0" smtClean="0"/>
              <a:t>die Tags aus dem lokalen Repository in das Remote-Repository. </a:t>
            </a:r>
            <a:endParaRPr lang="de-DE" sz="1400" dirty="0"/>
          </a:p>
          <a:p>
            <a:pPr marL="400050" lvl="1" indent="0">
              <a:buNone/>
            </a:pPr>
            <a:endParaRPr lang="de-DE" sz="1100" dirty="0">
              <a:cs typeface="Calibri"/>
            </a:endParaRPr>
          </a:p>
          <a:p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push 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16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400050" lvl="1" indent="0">
              <a:buNone/>
            </a:pPr>
            <a:r>
              <a:rPr lang="de-DE" sz="1400" dirty="0" smtClean="0">
                <a:latin typeface="Calibri"/>
                <a:cs typeface="Calibri"/>
              </a:rPr>
              <a:t>Löscht den </a:t>
            </a:r>
            <a:r>
              <a:rPr lang="de-DE" sz="1400" dirty="0" err="1" smtClean="0">
                <a:latin typeface="Calibri"/>
                <a:cs typeface="Calibri"/>
              </a:rPr>
              <a:t>Branch</a:t>
            </a:r>
            <a:r>
              <a:rPr lang="de-DE" sz="1400" dirty="0" smtClean="0">
                <a:latin typeface="Calibri"/>
                <a:cs typeface="Calibri"/>
              </a:rPr>
              <a:t> „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 im Remote-Repository („Übertrage </a:t>
            </a:r>
            <a:r>
              <a:rPr lang="de-DE" sz="1400" i="1" dirty="0" smtClean="0">
                <a:latin typeface="Calibri"/>
                <a:cs typeface="Calibri"/>
              </a:rPr>
              <a:t>nichts</a:t>
            </a:r>
            <a:r>
              <a:rPr lang="de-DE" sz="1400" dirty="0" smtClean="0">
                <a:latin typeface="Calibri"/>
                <a:cs typeface="Calibri"/>
              </a:rPr>
              <a:t> nach </a:t>
            </a:r>
            <a:r>
              <a:rPr lang="de-DE" sz="1400" dirty="0" err="1" smtClean="0">
                <a:latin typeface="Calibri"/>
                <a:cs typeface="Calibri"/>
              </a:rPr>
              <a:t>master</a:t>
            </a:r>
            <a:r>
              <a:rPr lang="de-DE" sz="1400" dirty="0" smtClean="0">
                <a:latin typeface="Calibri"/>
                <a:cs typeface="Calibri"/>
              </a:rPr>
              <a:t>“)</a:t>
            </a:r>
          </a:p>
          <a:p>
            <a:pPr marL="0" indent="0">
              <a:buNone/>
            </a:pPr>
            <a:endParaRPr lang="de-DE" sz="1400" dirty="0" smtClean="0"/>
          </a:p>
          <a:p>
            <a:pPr lvl="1"/>
            <a:endParaRPr lang="de-DE" sz="1200" dirty="0" smtClean="0"/>
          </a:p>
          <a:p>
            <a:endParaRPr lang="de-DE" sz="1400" dirty="0"/>
          </a:p>
          <a:p>
            <a:endParaRPr lang="de-DE" sz="1400" dirty="0"/>
          </a:p>
          <a:p>
            <a:endParaRPr lang="de-DE" sz="140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PUSH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743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06001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208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smtClean="0"/>
              <a:t>Mögliche Werte:</a:t>
            </a:r>
          </a:p>
          <a:p>
            <a:r>
              <a:rPr lang="de-DE" sz="2400" b="1" dirty="0">
                <a:solidFill>
                  <a:srgbClr val="009587"/>
                </a:solidFill>
              </a:rPr>
              <a:t>s</a:t>
            </a:r>
            <a:r>
              <a:rPr lang="de-DE" sz="2400" b="1" dirty="0" smtClean="0">
                <a:solidFill>
                  <a:srgbClr val="009587"/>
                </a:solidFill>
              </a:rPr>
              <a:t>imple</a:t>
            </a:r>
            <a:r>
              <a:rPr lang="de-DE" sz="2400" dirty="0" smtClean="0"/>
              <a:t>: überträgt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, wenn sein Name mit dem des </a:t>
            </a:r>
            <a:r>
              <a:rPr lang="de-DE" sz="2400" dirty="0" err="1" smtClean="0"/>
              <a:t>Upstream-Branchs</a:t>
            </a:r>
            <a:r>
              <a:rPr lang="de-DE" sz="2400" dirty="0" smtClean="0"/>
              <a:t> übereinstimmt (</a:t>
            </a:r>
            <a:r>
              <a:rPr lang="de-DE" sz="2400" b="1" dirty="0" smtClean="0"/>
              <a:t>Default seit </a:t>
            </a:r>
            <a:r>
              <a:rPr lang="de-DE" sz="2400" b="1" dirty="0" err="1" smtClean="0"/>
              <a:t>Git</a:t>
            </a:r>
            <a:r>
              <a:rPr lang="de-DE" sz="2400" b="1" dirty="0" smtClean="0"/>
              <a:t> 2.0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m</a:t>
            </a:r>
            <a:r>
              <a:rPr lang="de-DE" sz="2400" b="1" dirty="0" err="1" smtClean="0">
                <a:solidFill>
                  <a:srgbClr val="009587"/>
                </a:solidFill>
              </a:rPr>
              <a:t>atching</a:t>
            </a:r>
            <a:r>
              <a:rPr lang="de-DE" sz="2400" dirty="0" smtClean="0"/>
              <a:t>: Überträgt </a:t>
            </a:r>
            <a:r>
              <a:rPr lang="de-DE" sz="2400" i="1" dirty="0" smtClean="0"/>
              <a:t>alle</a:t>
            </a:r>
            <a:r>
              <a:rPr lang="de-DE" sz="2400" dirty="0" smtClean="0"/>
              <a:t> lokalen 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, zu denen es einen gleichnamigen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gibt (Default vor </a:t>
            </a:r>
            <a:r>
              <a:rPr lang="de-DE" sz="2400" dirty="0" err="1" smtClean="0"/>
              <a:t>Git</a:t>
            </a:r>
            <a:r>
              <a:rPr lang="de-DE" sz="2400" dirty="0" smtClean="0"/>
              <a:t> 2.0)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c</a:t>
            </a:r>
            <a:r>
              <a:rPr lang="de-DE" sz="2400" b="1" dirty="0" err="1" smtClean="0">
                <a:solidFill>
                  <a:srgbClr val="009587"/>
                </a:solidFill>
              </a:rPr>
              <a:t>urrent</a:t>
            </a:r>
            <a:r>
              <a:rPr lang="de-DE" sz="2400" dirty="0" smtClean="0"/>
              <a:t>: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überträgt den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in ein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mit gleichem Namen im Remote-Repository (unabhängig davon, ober der Remote-</a:t>
            </a:r>
            <a:r>
              <a:rPr lang="de-DE" sz="2400" dirty="0" err="1" smtClean="0"/>
              <a:t>Branch</a:t>
            </a:r>
            <a:r>
              <a:rPr lang="de-DE" sz="2400" dirty="0" smtClean="0"/>
              <a:t> existiert und unabhängig vom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)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u</a:t>
            </a:r>
            <a:r>
              <a:rPr lang="de-DE" sz="2400" b="1" dirty="0" err="1" smtClean="0">
                <a:solidFill>
                  <a:srgbClr val="009587"/>
                </a:solidFill>
              </a:rPr>
              <a:t>pstream</a:t>
            </a:r>
            <a:r>
              <a:rPr lang="de-DE" sz="2400" dirty="0" smtClean="0"/>
              <a:t>: Pusht aktuellen </a:t>
            </a:r>
            <a:r>
              <a:rPr lang="de-DE" sz="2400" dirty="0" err="1" smtClean="0"/>
              <a:t>Branch</a:t>
            </a:r>
            <a:r>
              <a:rPr lang="de-DE" sz="2400" dirty="0" smtClean="0"/>
              <a:t> zum </a:t>
            </a:r>
            <a:r>
              <a:rPr lang="de-DE" sz="2400" dirty="0" err="1" smtClean="0"/>
              <a:t>Upstream-Branch</a:t>
            </a:r>
            <a:r>
              <a:rPr lang="de-DE" sz="2400" dirty="0" smtClean="0"/>
              <a:t>. Nur im „zentralen“ Workflow sinnvoll.</a:t>
            </a:r>
          </a:p>
          <a:p>
            <a:r>
              <a:rPr lang="de-DE" sz="2400" b="1" dirty="0" err="1">
                <a:solidFill>
                  <a:srgbClr val="009587"/>
                </a:solidFill>
              </a:rPr>
              <a:t>n</a:t>
            </a:r>
            <a:r>
              <a:rPr lang="de-DE" sz="2400" b="1" dirty="0" err="1" smtClean="0">
                <a:solidFill>
                  <a:srgbClr val="009587"/>
                </a:solidFill>
              </a:rPr>
              <a:t>othing</a:t>
            </a:r>
            <a:r>
              <a:rPr lang="de-DE" sz="2400" dirty="0" smtClean="0"/>
              <a:t>: Kein Push. Kann verhindert werden, um „versehentliche“ </a:t>
            </a:r>
            <a:r>
              <a:rPr lang="de-DE" sz="2400" dirty="0" err="1" smtClean="0"/>
              <a:t>Pushes</a:t>
            </a:r>
            <a:r>
              <a:rPr lang="de-DE" sz="2400" dirty="0" smtClean="0"/>
              <a:t> zu verhindern</a:t>
            </a:r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PUSH.DEFAULT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83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2400" dirty="0" smtClean="0"/>
              <a:t>Keine </a:t>
            </a:r>
            <a:r>
              <a:rPr lang="de-DE" sz="2400" dirty="0" err="1" smtClean="0"/>
              <a:t>refspec</a:t>
            </a:r>
            <a:r>
              <a:rPr lang="de-DE" sz="2400" dirty="0" smtClean="0"/>
              <a:t> in </a:t>
            </a:r>
            <a:r>
              <a:rPr lang="de-DE" sz="2400" dirty="0" smtClean="0">
                <a:solidFill>
                  <a:srgbClr val="009587"/>
                </a:solidFill>
              </a:rPr>
              <a:t>remote.*.push </a:t>
            </a:r>
            <a:r>
              <a:rPr lang="de-DE" sz="2400" dirty="0" smtClean="0"/>
              <a:t>konfigurieren</a:t>
            </a:r>
          </a:p>
          <a:p>
            <a:endParaRPr lang="de-DE" sz="2400" dirty="0" smtClean="0"/>
          </a:p>
          <a:p>
            <a:r>
              <a:rPr lang="de-DE" sz="2400" dirty="0" smtClean="0"/>
              <a:t>Lokaler </a:t>
            </a:r>
            <a:r>
              <a:rPr lang="de-DE" sz="2400" dirty="0" err="1"/>
              <a:t>Branchname</a:t>
            </a:r>
            <a:r>
              <a:rPr lang="de-DE" sz="2400" dirty="0"/>
              <a:t> sollte Remote-</a:t>
            </a:r>
            <a:r>
              <a:rPr lang="de-DE" sz="2400" dirty="0" err="1"/>
              <a:t>Branchnamen</a:t>
            </a:r>
            <a:r>
              <a:rPr lang="de-DE" sz="2400" dirty="0"/>
              <a:t> entsprechen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push.default</a:t>
            </a:r>
            <a:r>
              <a:rPr lang="de-DE" sz="2400" dirty="0" smtClean="0"/>
              <a:t> auf simple setzen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config</a:t>
            </a:r>
            <a:r>
              <a:rPr lang="de-DE" sz="2000" dirty="0" smtClean="0">
                <a:solidFill>
                  <a:srgbClr val="009587"/>
                </a:solidFill>
              </a:rPr>
              <a:t> --global </a:t>
            </a:r>
            <a:r>
              <a:rPr lang="de-DE" sz="2000" dirty="0" err="1" smtClean="0">
                <a:solidFill>
                  <a:srgbClr val="009587"/>
                </a:solidFill>
              </a:rPr>
              <a:t>push.default</a:t>
            </a:r>
            <a:r>
              <a:rPr lang="de-DE" sz="2000" dirty="0" smtClean="0">
                <a:solidFill>
                  <a:srgbClr val="009587"/>
                </a:solidFill>
              </a:rPr>
              <a:t> simple</a:t>
            </a:r>
          </a:p>
          <a:p>
            <a:endParaRPr lang="de-DE" sz="2400" dirty="0" smtClean="0"/>
          </a:p>
          <a:p>
            <a:r>
              <a:rPr lang="de-DE" sz="2400" dirty="0" smtClean="0"/>
              <a:t>Im Zweifelsfall beim Push genau angeben, was gepusht werden soll</a:t>
            </a:r>
          </a:p>
          <a:p>
            <a:pPr marL="400050" lvl="1" indent="0">
              <a:buNone/>
            </a:pPr>
            <a:r>
              <a:rPr lang="de-DE" sz="2000" dirty="0" err="1" smtClean="0">
                <a:solidFill>
                  <a:srgbClr val="009587"/>
                </a:solidFill>
              </a:rPr>
              <a:t>git</a:t>
            </a:r>
            <a:r>
              <a:rPr lang="de-DE" sz="2000" dirty="0" smtClean="0">
                <a:solidFill>
                  <a:srgbClr val="009587"/>
                </a:solidFill>
              </a:rPr>
              <a:t> push </a:t>
            </a:r>
            <a:r>
              <a:rPr lang="de-DE" sz="2000" dirty="0" err="1" smtClean="0">
                <a:solidFill>
                  <a:srgbClr val="009587"/>
                </a:solidFill>
              </a:rPr>
              <a:t>origin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err="1" smtClean="0">
                <a:solidFill>
                  <a:srgbClr val="009587"/>
                </a:solidFill>
              </a:rPr>
              <a:t>src:dest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INTERN: PUSH EMPFEHLUNG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785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/>
          </a:p>
          <a:p>
            <a:pPr marL="0" indent="0" algn="ctr">
              <a:buNone/>
            </a:pPr>
            <a:endParaRPr lang="de-DE" dirty="0" smtClean="0"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checkout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pull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push 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:</a:t>
            </a:r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branchname</a:t>
            </a:r>
            <a:endParaRPr lang="de-DE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GIT INTERNAS: :-/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001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de-DE" dirty="0" smtClean="0"/>
              <a:t>Arbeitsverzeichnis: </a:t>
            </a:r>
            <a:r>
              <a:rPr lang="de-DE" dirty="0" err="1" smtClean="0">
                <a:solidFill>
                  <a:srgbClr val="438ECC"/>
                </a:solidFill>
              </a:rPr>
              <a:t>remotes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uebung</a:t>
            </a:r>
            <a:endParaRPr lang="de-DE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r>
              <a:rPr lang="de-DE" sz="2600" i="1" dirty="0" smtClean="0"/>
              <a:t>Hinweis zum Arbeiten mit den „Remote-</a:t>
            </a:r>
            <a:r>
              <a:rPr lang="de-DE" sz="2600" i="1" dirty="0" err="1" smtClean="0"/>
              <a:t>Repositories</a:t>
            </a:r>
            <a:r>
              <a:rPr lang="de-DE" sz="2600" i="1" dirty="0" smtClean="0"/>
              <a:t>“ in der Übung: Sie können relative Pfad-URLs verwenden, bspw.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a.git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600" i="1" dirty="0" smtClean="0"/>
              <a:t>oder  </a:t>
            </a:r>
            <a:r>
              <a:rPr lang="de-DE" sz="2000" dirty="0" err="1" smtClean="0">
                <a:latin typeface="Courier New"/>
                <a:cs typeface="Courier New"/>
              </a:rPr>
              <a:t>git</a:t>
            </a:r>
            <a:r>
              <a:rPr lang="de-DE" sz="2000" dirty="0" smtClean="0">
                <a:latin typeface="Courier New"/>
                <a:cs typeface="Courier New"/>
              </a:rPr>
              <a:t> &lt;...&gt;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../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b.git</a:t>
            </a:r>
            <a:r>
              <a:rPr lang="de-DE" sz="2600" i="1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Klonen Sie das Repository </a:t>
            </a:r>
            <a:r>
              <a:rPr lang="de-DE" dirty="0" smtClean="0">
                <a:solidFill>
                  <a:srgbClr val="438ECC"/>
                </a:solidFill>
              </a:rPr>
              <a:t>mein-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914400" lvl="1" indent="-514350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marL="914400" lvl="1" indent="-51435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Führen Sie dort auf dem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einen Commit durch.</a:t>
            </a:r>
          </a:p>
          <a:p>
            <a:pPr marL="857250" lvl="1" indent="-457200"/>
            <a:r>
              <a:rPr lang="de-DE" dirty="0" smtClean="0"/>
              <a:t>Erzeugen Sie einen Tag für Ihren Commit</a:t>
            </a:r>
          </a:p>
          <a:p>
            <a:pPr marL="857250" lvl="1" indent="-457200"/>
            <a:r>
              <a:rPr lang="de-DE" dirty="0" smtClean="0"/>
              <a:t>Pushen Sie Ihren Commit sowie den Tag zurück in das Remote-Repository</a:t>
            </a:r>
          </a:p>
          <a:p>
            <a:pPr marL="857250" lvl="1" indent="-457200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Fügen Sie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 als weiteres Remote hinzu</a:t>
            </a:r>
          </a:p>
          <a:p>
            <a:pPr lvl="1"/>
            <a:r>
              <a:rPr lang="de-DE" dirty="0" smtClean="0"/>
              <a:t>Welche </a:t>
            </a:r>
            <a:r>
              <a:rPr lang="de-DE" dirty="0" err="1" smtClean="0"/>
              <a:t>Branches</a:t>
            </a:r>
            <a:r>
              <a:rPr lang="de-DE" dirty="0" smtClean="0"/>
              <a:t> gibt es dort?</a:t>
            </a:r>
          </a:p>
          <a:p>
            <a:pPr lvl="1"/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Ihren </a:t>
            </a:r>
            <a:r>
              <a:rPr lang="de-DE" dirty="0" err="1" smtClean="0"/>
              <a:t>Branch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38ECC"/>
                </a:solidFill>
              </a:rPr>
              <a:t>feature-1</a:t>
            </a:r>
            <a:r>
              <a:rPr lang="de-DE" dirty="0" smtClean="0"/>
              <a:t>“ unter der Referenz „</a:t>
            </a:r>
            <a:r>
              <a:rPr lang="de-DE" dirty="0" err="1" smtClean="0">
                <a:solidFill>
                  <a:srgbClr val="438ECC"/>
                </a:solidFill>
              </a:rPr>
              <a:t>refs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for</a:t>
            </a:r>
            <a:r>
              <a:rPr lang="de-DE" dirty="0" smtClean="0">
                <a:solidFill>
                  <a:srgbClr val="438ECC"/>
                </a:solidFill>
              </a:rPr>
              <a:t>/</a:t>
            </a:r>
            <a:r>
              <a:rPr lang="de-DE" dirty="0" err="1" smtClean="0">
                <a:solidFill>
                  <a:srgbClr val="438ECC"/>
                </a:solidFill>
              </a:rPr>
              <a:t>review</a:t>
            </a:r>
            <a:r>
              <a:rPr lang="de-DE" dirty="0" smtClean="0">
                <a:solidFill>
                  <a:srgbClr val="438ECC"/>
                </a:solidFill>
              </a:rPr>
              <a:t>/feature-1</a:t>
            </a:r>
            <a:r>
              <a:rPr lang="de-DE" dirty="0" smtClean="0"/>
              <a:t>“ in das 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de-DE" dirty="0" smtClean="0">
              <a:solidFill>
                <a:srgbClr val="438ECC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Übertragen Sie Ihre </a:t>
            </a:r>
            <a:r>
              <a:rPr lang="de-DE" dirty="0"/>
              <a:t>„feature-1</a:t>
            </a:r>
            <a:r>
              <a:rPr lang="de-DE" dirty="0" smtClean="0"/>
              <a:t>“-Änderungen auch auf den „feature-1“-Branch in das Remote-Repository </a:t>
            </a:r>
            <a:r>
              <a:rPr lang="de-DE" dirty="0" err="1" smtClean="0">
                <a:solidFill>
                  <a:srgbClr val="438ECC"/>
                </a:solidFill>
              </a:rPr>
              <a:t>spring.git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REMOTE-REPOSITORIES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985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597265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3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TYPISCHE WORKFLOWS IN DER ENTWICKLUNG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80" y="908720"/>
            <a:ext cx="7892240" cy="537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4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>
                <a:cs typeface="Courier New"/>
              </a:rPr>
              <a:t>Alle Änderungen für alle Tasks werden auf dem </a:t>
            </a:r>
            <a:r>
              <a:rPr lang="de-DE" sz="1600" b="1" dirty="0" smtClean="0">
                <a:solidFill>
                  <a:srgbClr val="009587"/>
                </a:solidFill>
                <a:cs typeface="Courier New"/>
              </a:rPr>
              <a:t>master</a:t>
            </a:r>
            <a:r>
              <a:rPr lang="de-DE" sz="1600" b="1" dirty="0" smtClean="0">
                <a:cs typeface="Courier New"/>
              </a:rPr>
              <a:t>-</a:t>
            </a:r>
            <a:r>
              <a:rPr lang="de-DE" sz="1600" b="1" dirty="0" err="1">
                <a:cs typeface="Courier New"/>
              </a:rPr>
              <a:t>Branch</a:t>
            </a:r>
            <a:r>
              <a:rPr lang="de-DE" sz="1600" b="1" dirty="0">
                <a:cs typeface="Courier New"/>
              </a:rPr>
              <a:t> </a:t>
            </a:r>
            <a:r>
              <a:rPr lang="de-DE" sz="1600" b="1" dirty="0" smtClean="0">
                <a:cs typeface="Courier New"/>
              </a:rPr>
              <a:t>durchgeführt</a:t>
            </a:r>
          </a:p>
          <a:p>
            <a:r>
              <a:rPr lang="de-DE" sz="1600" dirty="0" smtClean="0">
                <a:cs typeface="Courier New"/>
              </a:rPr>
              <a:t>orientiert </a:t>
            </a:r>
            <a:r>
              <a:rPr lang="de-DE" sz="1600" dirty="0">
                <a:cs typeface="Courier New"/>
              </a:rPr>
              <a:t>sich stark an zentralen Versionsverwaltungen</a:t>
            </a:r>
          </a:p>
          <a:p>
            <a:r>
              <a:rPr lang="de-DE" sz="1600" dirty="0">
                <a:cs typeface="Courier New"/>
              </a:rPr>
              <a:t>einfache </a:t>
            </a:r>
            <a:r>
              <a:rPr lang="de-DE" sz="1600" dirty="0" smtClean="0">
                <a:cs typeface="Courier New"/>
              </a:rPr>
              <a:t>Umsetzung</a:t>
            </a:r>
          </a:p>
          <a:p>
            <a:endParaRPr lang="de-DE" sz="1600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endParaRPr lang="de-DE" sz="1600" b="1" dirty="0" smtClean="0">
              <a:cs typeface="Courier New"/>
            </a:endParaRPr>
          </a:p>
          <a:p>
            <a:pPr marL="0" indent="0">
              <a:buNone/>
            </a:pPr>
            <a:endParaRPr lang="de-DE" sz="1600" b="1" dirty="0"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cs typeface="Courier New"/>
              </a:rPr>
              <a:t>Historie </a:t>
            </a:r>
            <a:r>
              <a:rPr lang="de-DE" sz="1600" b="1" dirty="0">
                <a:cs typeface="Courier New"/>
              </a:rPr>
              <a:t>mit vielen </a:t>
            </a:r>
            <a:r>
              <a:rPr lang="de-DE" sz="1600" b="1" dirty="0" err="1">
                <a:cs typeface="Courier New"/>
              </a:rPr>
              <a:t>Merge-Commits</a:t>
            </a:r>
            <a:endParaRPr lang="de-DE" sz="1600" b="1" dirty="0">
              <a:cs typeface="Courier New"/>
            </a:endParaRPr>
          </a:p>
          <a:p>
            <a:r>
              <a:rPr lang="de-DE" sz="1600" dirty="0">
                <a:cs typeface="Courier New"/>
              </a:rPr>
              <a:t>keine strukturelle Zuordnung zu Features</a:t>
            </a:r>
          </a:p>
          <a:p>
            <a:r>
              <a:rPr lang="de-DE" sz="1600" dirty="0">
                <a:cs typeface="Courier New"/>
              </a:rPr>
              <a:t>i</a:t>
            </a:r>
            <a:r>
              <a:rPr lang="de-DE" sz="1600" dirty="0" smtClean="0">
                <a:cs typeface="Courier New"/>
              </a:rPr>
              <a:t>n </a:t>
            </a:r>
            <a:r>
              <a:rPr lang="de-DE" sz="1600" dirty="0">
                <a:cs typeface="Courier New"/>
              </a:rPr>
              <a:t>jeder Commit-Message kann die Task-</a:t>
            </a:r>
            <a:r>
              <a:rPr lang="de-DE" sz="1600" dirty="0" err="1">
                <a:cs typeface="Courier New"/>
              </a:rPr>
              <a:t>Id</a:t>
            </a:r>
            <a:r>
              <a:rPr lang="de-DE" sz="1600" dirty="0">
                <a:cs typeface="Courier New"/>
              </a:rPr>
              <a:t> hinterlegt werden, um die </a:t>
            </a:r>
            <a:r>
              <a:rPr lang="de-DE" sz="1600" dirty="0" err="1">
                <a:cs typeface="Courier New"/>
              </a:rPr>
              <a:t>Commits</a:t>
            </a:r>
            <a:r>
              <a:rPr lang="de-DE" sz="1600" dirty="0">
                <a:cs typeface="Courier New"/>
              </a:rPr>
              <a:t> zu unterscheiden und </a:t>
            </a:r>
            <a:r>
              <a:rPr lang="de-DE" sz="1600" dirty="0" smtClean="0">
                <a:cs typeface="Courier New"/>
              </a:rPr>
              <a:t>z.B. Release</a:t>
            </a:r>
            <a:r>
              <a:rPr lang="de-DE" sz="1600" dirty="0">
                <a:cs typeface="Courier New"/>
              </a:rPr>
              <a:t>-Dokumentation zu erzeugen</a:t>
            </a:r>
          </a:p>
          <a:p>
            <a:endParaRPr lang="de-DE" sz="1200" dirty="0"/>
          </a:p>
          <a:p>
            <a:endParaRPr lang="de-DE" sz="1200" dirty="0"/>
          </a:p>
          <a:p>
            <a:endParaRPr lang="de-DE" sz="1400" dirty="0"/>
          </a:p>
          <a:p>
            <a:pPr marL="0" indent="0">
              <a:buNone/>
            </a:pPr>
            <a:endParaRPr lang="de-DE" sz="1400" dirty="0" smtClean="0">
              <a:cs typeface="Courier New"/>
            </a:endParaRPr>
          </a:p>
          <a:p>
            <a:pPr marL="0" indent="0">
              <a:buNone/>
            </a:pPr>
            <a:endParaRPr lang="de-DE" sz="1400" dirty="0">
              <a:cs typeface="Courier New"/>
            </a:endParaRPr>
          </a:p>
          <a:p>
            <a:pPr marL="0" indent="0">
              <a:buNone/>
            </a:pPr>
            <a:endParaRPr lang="de-DE" sz="1400" b="1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(MERGE)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04" y="1988840"/>
            <a:ext cx="7128792" cy="29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3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MIT FEATURE-BRANCHES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23528" y="4272478"/>
            <a:ext cx="8401988" cy="2180858"/>
          </a:xfrm>
        </p:spPr>
        <p:txBody>
          <a:bodyPr>
            <a:normAutofit/>
          </a:bodyPr>
          <a:lstStyle/>
          <a:p>
            <a:r>
              <a:rPr lang="de-DE" sz="2000" dirty="0" smtClean="0">
                <a:cs typeface="Courier New"/>
              </a:rPr>
              <a:t>Jedes Feature wird auf einen eigenen 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entwickelt</a:t>
            </a:r>
          </a:p>
          <a:p>
            <a:r>
              <a:rPr lang="de-DE" sz="2000" dirty="0" smtClean="0">
                <a:cs typeface="Courier New"/>
              </a:rPr>
              <a:t>Bei allen 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auf dem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werden Fast-Forward-</a:t>
            </a:r>
            <a:r>
              <a:rPr lang="de-DE" sz="2000" dirty="0" err="1" smtClean="0">
                <a:cs typeface="Courier New"/>
              </a:rPr>
              <a:t>Merges</a:t>
            </a:r>
            <a:r>
              <a:rPr lang="de-DE" sz="2000" dirty="0" smtClean="0">
                <a:cs typeface="Courier New"/>
              </a:rPr>
              <a:t> unterdrückt (Eindeutige First-Parent-Historie erzeugen)</a:t>
            </a:r>
          </a:p>
          <a:p>
            <a:r>
              <a:rPr lang="de-DE" sz="2000" dirty="0" smtClean="0">
                <a:cs typeface="Courier New"/>
              </a:rPr>
              <a:t>Austausch zwischen Features findet immer über den „</a:t>
            </a:r>
            <a:r>
              <a:rPr lang="de-DE" sz="2000" dirty="0" err="1" smtClean="0">
                <a:cs typeface="Courier New"/>
              </a:rPr>
              <a:t>master</a:t>
            </a:r>
            <a:r>
              <a:rPr lang="de-DE" sz="2000" dirty="0" smtClean="0">
                <a:cs typeface="Courier New"/>
              </a:rPr>
              <a:t>“-</a:t>
            </a:r>
            <a:r>
              <a:rPr lang="de-DE" sz="2000" dirty="0" err="1" smtClean="0">
                <a:cs typeface="Courier New"/>
              </a:rPr>
              <a:t>Branch</a:t>
            </a:r>
            <a:r>
              <a:rPr lang="de-DE" sz="2000" dirty="0" smtClean="0">
                <a:cs typeface="Courier New"/>
              </a:rPr>
              <a:t> statt</a:t>
            </a:r>
          </a:p>
          <a:p>
            <a:r>
              <a:rPr lang="de-DE" sz="2000" dirty="0" smtClean="0">
                <a:cs typeface="Courier New"/>
              </a:rPr>
              <a:t>Komplexerer Ablauf</a:t>
            </a:r>
          </a:p>
          <a:p>
            <a:r>
              <a:rPr lang="de-DE" sz="2000" dirty="0" smtClean="0">
                <a:cs typeface="Courier New"/>
              </a:rPr>
              <a:t>Gute Nachvollziehbarkeit der Änderungen für ein Feature</a:t>
            </a:r>
          </a:p>
        </p:txBody>
      </p:sp>
      <p:grpSp>
        <p:nvGrpSpPr>
          <p:cNvPr id="8" name="Gruppierung 7"/>
          <p:cNvGrpSpPr/>
          <p:nvPr/>
        </p:nvGrpSpPr>
        <p:grpSpPr>
          <a:xfrm>
            <a:off x="1113705" y="958570"/>
            <a:ext cx="6916590" cy="3190510"/>
            <a:chOff x="967778" y="907668"/>
            <a:chExt cx="6916590" cy="3190510"/>
          </a:xfrm>
        </p:grpSpPr>
        <p:sp>
          <p:nvSpPr>
            <p:cNvPr id="10" name="Shape 521"/>
            <p:cNvSpPr/>
            <p:nvPr/>
          </p:nvSpPr>
          <p:spPr>
            <a:xfrm>
              <a:off x="5647796" y="3861048"/>
              <a:ext cx="2236572" cy="2371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0" tIns="0" rIns="0" bIns="0" anchor="ctr">
              <a:normAutofit fontScale="70000" lnSpcReduction="20000"/>
            </a:bodyPr>
            <a:lstStyle>
              <a:lvl1pPr algn="l" defTabSz="566674">
                <a:buFont typeface="Gill Sans"/>
                <a:defRPr sz="1358">
                  <a:solidFill>
                    <a:srgbClr val="5E5E5E"/>
                  </a:solidFill>
                </a:defRPr>
              </a:lvl1pPr>
            </a:lstStyle>
            <a:p>
              <a:pPr lvl="0" algn="r">
                <a:defRPr sz="1800">
                  <a:solidFill>
                    <a:srgbClr val="000000"/>
                  </a:solidFill>
                </a:defRPr>
              </a:pPr>
              <a:r>
                <a:rPr sz="1358" dirty="0">
                  <a:solidFill>
                    <a:srgbClr val="5E5E5E"/>
                  </a:solidFill>
                </a:rPr>
                <a:t>* aus „Git - Grundlagen und Workflows“</a:t>
              </a:r>
            </a:p>
          </p:txBody>
        </p:sp>
        <p:pic>
          <p:nvPicPr>
            <p:cNvPr id="7" name="Bild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7778" y="907668"/>
              <a:ext cx="6916590" cy="291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5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pull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REBASING - ÜBERBLICK</a:t>
            </a:r>
            <a:endParaRPr lang="de-DE" dirty="0"/>
          </a:p>
        </p:txBody>
      </p:sp>
      <p:sp>
        <p:nvSpPr>
          <p:cNvPr id="10" name="Shape 521"/>
          <p:cNvSpPr/>
          <p:nvPr/>
        </p:nvSpPr>
        <p:spPr>
          <a:xfrm>
            <a:off x="4788024" y="6040295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2132856"/>
            <a:ext cx="4400132" cy="414456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4788024" y="2132856"/>
            <a:ext cx="4040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Änderungen von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werden in neue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Commits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</a:t>
            </a:r>
            <a:r>
              <a:rPr lang="de-DE" sz="2400" dirty="0" smtClean="0">
                <a:solidFill>
                  <a:srgbClr val="4D4D4D"/>
                </a:solidFill>
                <a:cs typeface="Courier New"/>
              </a:rPr>
              <a:t>kopiert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  <a:cs typeface="Courier New"/>
            </a:endParaRPr>
          </a:p>
          <a:p>
            <a:pPr marL="285750" indent="-285750">
              <a:buFont typeface="Arial"/>
              <a:buChar char="•"/>
            </a:pPr>
            <a:r>
              <a:rPr lang="de-DE" sz="2400" dirty="0">
                <a:solidFill>
                  <a:srgbClr val="4D4D4D"/>
                </a:solidFill>
                <a:cs typeface="Courier New"/>
              </a:rPr>
              <a:t>Der aktuelle </a:t>
            </a:r>
            <a:r>
              <a:rPr lang="de-DE" sz="2400" dirty="0" err="1">
                <a:solidFill>
                  <a:srgbClr val="4D4D4D"/>
                </a:solidFill>
                <a:cs typeface="Courier New"/>
              </a:rPr>
              <a:t>Branch</a:t>
            </a:r>
            <a:r>
              <a:rPr lang="de-DE" sz="2400" dirty="0">
                <a:solidFill>
                  <a:srgbClr val="4D4D4D"/>
                </a:solidFill>
                <a:cs typeface="Courier New"/>
              </a:rPr>
              <a:t> wird verschoben</a:t>
            </a:r>
          </a:p>
          <a:p>
            <a:pPr marL="285750" indent="-285750">
              <a:buFont typeface="Arial"/>
              <a:buChar char="•"/>
            </a:pPr>
            <a:endParaRPr lang="de-DE" sz="240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15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ARBEITEN AUF GEMEINSAMEN BRANCH (REBASE)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4716015" y="1041401"/>
            <a:ext cx="4112099" cy="4320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Lineare Historie</a:t>
            </a:r>
          </a:p>
          <a:p>
            <a:r>
              <a:rPr lang="de-DE" sz="2400" dirty="0" err="1" smtClean="0">
                <a:cs typeface="Courier New"/>
              </a:rPr>
              <a:t>Commit-Reihenfolge</a:t>
            </a:r>
            <a:r>
              <a:rPr lang="de-DE" sz="2400" dirty="0" smtClean="0">
                <a:cs typeface="Courier New"/>
              </a:rPr>
              <a:t> entspricht nicht der zeitlichen Reihenfolge</a:t>
            </a:r>
          </a:p>
          <a:p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führt </a:t>
            </a:r>
            <a:r>
              <a:rPr lang="de-DE" sz="2400" dirty="0" err="1" smtClean="0">
                <a:cs typeface="Courier New"/>
              </a:rPr>
              <a:t>u.U</a:t>
            </a:r>
            <a:r>
              <a:rPr lang="de-DE" sz="2400" dirty="0" smtClean="0">
                <a:cs typeface="Courier New"/>
              </a:rPr>
              <a:t>. zu mehreren Konfliktbehandlungen, die dafür aber kleiner ausfallen</a:t>
            </a:r>
          </a:p>
          <a:p>
            <a:endParaRPr lang="de-DE" sz="2400" dirty="0" smtClean="0">
              <a:cs typeface="Courier New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51520" y="5157192"/>
            <a:ext cx="85122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rgbClr val="4D4D4D"/>
                </a:solidFill>
                <a:latin typeface="Calibri"/>
                <a:cs typeface="Calibri"/>
              </a:rPr>
              <a:t>Rebase</a:t>
            </a:r>
            <a:r>
              <a:rPr lang="de-DE" b="1" dirty="0" smtClean="0">
                <a:solidFill>
                  <a:srgbClr val="4D4D4D"/>
                </a:solidFill>
                <a:latin typeface="Calibri"/>
                <a:cs typeface="Calibri"/>
              </a:rPr>
              <a:t> aktivieren</a:t>
            </a:r>
          </a:p>
          <a:p>
            <a:r>
              <a:rPr lang="de-DE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pull.rebase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		#Immer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branch.master.rebase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	#Nur dieser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endParaRPr lang="de-DE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config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branch.autosetuprebase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true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	#Neue </a:t>
            </a:r>
            <a:r>
              <a:rPr lang="de-DE" b="1" dirty="0" err="1">
                <a:solidFill>
                  <a:srgbClr val="009587"/>
                </a:solidFill>
                <a:latin typeface="Courier New"/>
                <a:cs typeface="Courier New"/>
              </a:rPr>
              <a:t>Branches</a:t>
            </a:r>
            <a:r>
              <a:rPr lang="de-DE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</a:p>
          <a:p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16" y="1147226"/>
            <a:ext cx="4225884" cy="315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Inhalt des Sticks auf Festplatte kopieren</a:t>
            </a:r>
          </a:p>
          <a:p>
            <a:r>
              <a:rPr lang="de-DE" dirty="0" smtClean="0"/>
              <a:t>Virtual Box installieren</a:t>
            </a:r>
          </a:p>
          <a:p>
            <a:r>
              <a:rPr lang="de-DE" dirty="0" smtClean="0"/>
              <a:t>Virtual Box starten</a:t>
            </a:r>
          </a:p>
          <a:p>
            <a:r>
              <a:rPr lang="de-DE" dirty="0" smtClean="0"/>
              <a:t>VM-Image (. . .) importieren</a:t>
            </a:r>
          </a:p>
          <a:p>
            <a:r>
              <a:rPr lang="de-DE" dirty="0" smtClean="0"/>
              <a:t>VM starten</a:t>
            </a:r>
          </a:p>
          <a:p>
            <a:endParaRPr lang="de-DE" dirty="0"/>
          </a:p>
          <a:p>
            <a:r>
              <a:rPr lang="de-DE" dirty="0" smtClean="0"/>
              <a:t>Anmelden: User/Passwort: </a:t>
            </a:r>
            <a:r>
              <a:rPr lang="de-DE" dirty="0" err="1" smtClean="0"/>
              <a:t>vagrant</a:t>
            </a:r>
            <a:r>
              <a:rPr lang="de-DE" dirty="0" smtClean="0"/>
              <a:t>/</a:t>
            </a:r>
            <a:r>
              <a:rPr lang="de-DE" dirty="0" err="1" smtClean="0"/>
              <a:t>vagrant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INSTALLATION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344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origin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/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mit dem Remote-Tracking-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Branch</a:t>
            </a:r>
            <a:endParaRPr lang="de-DE" sz="1800" dirty="0" smtClean="0">
              <a:solidFill>
                <a:schemeClr val="bg1">
                  <a:lumMod val="50000"/>
                </a:schemeClr>
              </a:solidFill>
              <a:cs typeface="Courier New"/>
            </a:endParaRPr>
          </a:p>
          <a:p>
            <a:pPr marL="0" indent="0" algn="ctr">
              <a:buNone/>
            </a:pPr>
            <a:endParaRPr lang="de-DE" sz="2400" b="1" dirty="0" smtClean="0">
              <a:solidFill>
                <a:srgbClr val="ED6F49"/>
              </a:solidFill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smtClean="0">
                <a:solidFill>
                  <a:srgbClr val="ED6F49"/>
                </a:solidFill>
                <a:cs typeface="Courier New"/>
              </a:rPr>
              <a:t>Bei Konflikten:</a:t>
            </a: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add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foo.txt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>
                <a:solidFill>
                  <a:schemeClr val="bg1">
                    <a:lumMod val="50000"/>
                  </a:schemeClr>
                </a:solidFill>
                <a:cs typeface="Courier New"/>
              </a:rPr>
              <a:t>Dateien editieren und zum Index hinzufügen </a:t>
            </a:r>
            <a:endParaRPr lang="de-DE" sz="18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continue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Anschließend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fortsetzen</a:t>
            </a:r>
          </a:p>
          <a:p>
            <a:pPr marL="0" indent="0" algn="ctr">
              <a:buNone/>
            </a:pPr>
            <a:endParaRPr lang="de-DE" sz="24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2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skip</a:t>
            </a:r>
            <a:endParaRPr lang="de-DE" sz="24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Alternativ das Commit überspringen</a:t>
            </a:r>
          </a:p>
          <a:p>
            <a:pPr marL="0" indent="0" algn="ctr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--abort</a:t>
            </a:r>
          </a:p>
          <a:p>
            <a:pPr marL="0" indent="0" algn="ctr">
              <a:buNone/>
            </a:pP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Oder das </a:t>
            </a:r>
            <a:r>
              <a:rPr lang="de-DE" sz="1800" dirty="0" err="1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Rebase</a:t>
            </a:r>
            <a:r>
              <a:rPr lang="de-DE" sz="1800" dirty="0" smtClean="0">
                <a:solidFill>
                  <a:schemeClr val="bg1">
                    <a:lumMod val="50000"/>
                  </a:schemeClr>
                </a:solidFill>
                <a:cs typeface="Courier New"/>
              </a:rPr>
              <a:t> ganz abbrechen</a:t>
            </a:r>
          </a:p>
          <a:p>
            <a:pPr marL="0" indent="0">
              <a:buNone/>
            </a:pP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REBASE DURCHFÜHREN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076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NOCH MEHR REBASE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95536" y="1041401"/>
            <a:ext cx="8432580" cy="166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master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--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onto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&lt;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branch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„Verschiebt“ die </a:t>
            </a:r>
            <a:r>
              <a:rPr lang="de-DE" sz="2400" dirty="0" err="1" smtClean="0">
                <a:cs typeface="Courier New"/>
              </a:rPr>
              <a:t>Commits</a:t>
            </a:r>
            <a:r>
              <a:rPr lang="de-DE" sz="2400" dirty="0" smtClean="0">
                <a:cs typeface="Courier New"/>
              </a:rPr>
              <a:t> eines </a:t>
            </a:r>
            <a:r>
              <a:rPr lang="de-DE" sz="2400" dirty="0" err="1" smtClean="0">
                <a:cs typeface="Courier New"/>
              </a:rPr>
              <a:t>Branches</a:t>
            </a:r>
            <a:endParaRPr lang="de-DE" sz="2400" dirty="0" smtClean="0">
              <a:cs typeface="Courier New"/>
            </a:endParaRPr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64" y="2996952"/>
            <a:ext cx="8495252" cy="26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9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4119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</a:t>
            </a:r>
            <a:r>
              <a:rPr lang="de-DE" sz="2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commit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800" b="1" dirty="0" err="1">
                <a:solidFill>
                  <a:srgbClr val="009587"/>
                </a:solidFill>
                <a:latin typeface="Courier New"/>
                <a:cs typeface="Courier New"/>
              </a:rPr>
              <a:t>cherry</a:t>
            </a:r>
            <a:r>
              <a:rPr lang="de-DE" sz="2800" b="1" dirty="0">
                <a:solidFill>
                  <a:srgbClr val="009587"/>
                </a:solidFill>
                <a:latin typeface="Courier New"/>
                <a:cs typeface="Courier New"/>
              </a:rPr>
              <a:t>-pick </a:t>
            </a:r>
            <a:r>
              <a:rPr lang="de-DE" sz="2800" b="1" dirty="0" smtClean="0">
                <a:solidFill>
                  <a:srgbClr val="009587"/>
                </a:solidFill>
                <a:latin typeface="Courier New"/>
                <a:cs typeface="Courier New"/>
              </a:rPr>
              <a:t>&lt;ref1&gt;..&lt;ref2&gt;</a:t>
            </a:r>
            <a:endParaRPr lang="de-DE" sz="2800" b="1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400" b="1" dirty="0" smtClean="0">
                <a:cs typeface="Courier New"/>
              </a:rPr>
              <a:t>Kopiert ein oder mehrere </a:t>
            </a:r>
            <a:r>
              <a:rPr lang="de-DE" sz="2400" b="1" dirty="0" err="1" smtClean="0">
                <a:cs typeface="Courier New"/>
              </a:rPr>
              <a:t>Commits</a:t>
            </a:r>
            <a:endParaRPr lang="de-DE" sz="2400" b="1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endParaRPr lang="de-DE" sz="2400" dirty="0">
              <a:cs typeface="Courier New"/>
            </a:endParaRPr>
          </a:p>
          <a:p>
            <a:endParaRPr lang="de-DE" sz="2400" dirty="0" smtClean="0">
              <a:cs typeface="Courier New"/>
            </a:endParaRPr>
          </a:p>
          <a:p>
            <a:r>
              <a:rPr lang="de-DE" sz="2400" dirty="0" smtClean="0">
                <a:cs typeface="Courier New"/>
              </a:rPr>
              <a:t>Jedes Commit hat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um bei </a:t>
            </a:r>
            <a:r>
              <a:rPr lang="de-DE" sz="2400" dirty="0" err="1" smtClean="0">
                <a:cs typeface="Courier New"/>
              </a:rPr>
              <a:t>Rebase</a:t>
            </a:r>
            <a:r>
              <a:rPr lang="de-DE" sz="2400" dirty="0" smtClean="0">
                <a:cs typeface="Courier New"/>
              </a:rPr>
              <a:t> und Cherry-Pick den originalen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Author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und den aktuellen </a:t>
            </a:r>
            <a:r>
              <a:rPr lang="de-DE" sz="2400" dirty="0" err="1" smtClean="0">
                <a:solidFill>
                  <a:srgbClr val="009587"/>
                </a:solidFill>
                <a:cs typeface="Courier New"/>
              </a:rPr>
              <a:t>Committer</a:t>
            </a:r>
            <a:r>
              <a:rPr lang="de-DE" sz="2400" dirty="0" smtClean="0">
                <a:solidFill>
                  <a:srgbClr val="009587"/>
                </a:solidFill>
                <a:cs typeface="Courier New"/>
              </a:rPr>
              <a:t> </a:t>
            </a:r>
            <a:r>
              <a:rPr lang="de-DE" sz="2400" dirty="0" smtClean="0">
                <a:cs typeface="Courier New"/>
              </a:rPr>
              <a:t>zu unterscheiden</a:t>
            </a:r>
            <a:endParaRPr lang="de-DE" sz="2400" dirty="0"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CHERRY-PICK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564904"/>
            <a:ext cx="53467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400" b="1" dirty="0" err="1">
                <a:solidFill>
                  <a:srgbClr val="009587"/>
                </a:solidFill>
                <a:latin typeface="Courier New"/>
                <a:cs typeface="Courier New"/>
              </a:rPr>
              <a:t>rebase</a:t>
            </a:r>
            <a:r>
              <a:rPr lang="de-DE" sz="2400" b="1" dirty="0">
                <a:solidFill>
                  <a:srgbClr val="009587"/>
                </a:solidFill>
                <a:latin typeface="Courier New"/>
                <a:cs typeface="Courier New"/>
              </a:rPr>
              <a:t> –i HEAD~4</a:t>
            </a:r>
          </a:p>
          <a:p>
            <a:pPr marL="0" indent="0">
              <a:buNone/>
            </a:pPr>
            <a:endParaRPr lang="de-DE" sz="1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ca40bf8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Erster Entwurf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9342d1f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JUnit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-Tests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0f5232f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pick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18ba83d</a:t>
            </a:r>
            <a:r>
              <a:rPr lang="de-DE" sz="1400" b="1" dirty="0"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JavaDoc</a:t>
            </a:r>
            <a:r>
              <a:rPr lang="de-DE" sz="1400" b="1" dirty="0" smtClean="0">
                <a:solidFill>
                  <a:srgbClr val="ED6F49"/>
                </a:solidFill>
                <a:latin typeface="Courier New"/>
                <a:cs typeface="Courier New"/>
              </a:rPr>
              <a:t> korrigiert</a:t>
            </a:r>
            <a:endParaRPr lang="de-DE" sz="1400" b="1" dirty="0">
              <a:solidFill>
                <a:srgbClr val="ED6F4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e5d686f..add00c1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e5d686f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p, pick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reword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edit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stop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for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amending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s,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meld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into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previous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f,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fixup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like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"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squash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", but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discard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this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commit's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log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message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 x,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=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run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command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(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rest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of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)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using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shell</a:t>
            </a:r>
            <a:endParaRPr lang="de-DE" sz="1400" b="1" dirty="0">
              <a:solidFill>
                <a:schemeClr val="bg1">
                  <a:lumMod val="50000"/>
                </a:schemeClr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</a:t>
            </a:r>
          </a:p>
          <a:p>
            <a:pPr marL="0" indent="0">
              <a:buNone/>
            </a:pP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These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can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re-ordered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;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executed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from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top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to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bottom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a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line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here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THAT COMMIT WILL BE LOST.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However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if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you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remove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everything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,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rebase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will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be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aborted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# 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Note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that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empty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commits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are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commented</a:t>
            </a:r>
            <a:r>
              <a:rPr lang="de-DE" sz="1400" b="1" dirty="0">
                <a:solidFill>
                  <a:schemeClr val="bg1">
                    <a:lumMod val="50000"/>
                  </a:schemeClr>
                </a:solidFill>
                <a:latin typeface="Courier New"/>
                <a:cs typeface="Courier New"/>
              </a:rPr>
              <a:t> out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INTERAKTIVES REBASE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181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1 + 2:</a:t>
            </a:r>
            <a:r>
              <a:rPr lang="de-DE" sz="2000" b="1" dirty="0">
                <a:solidFill>
                  <a:srgbClr val="438ECC"/>
                </a:solidFill>
                <a:cs typeface="Courier New"/>
              </a:rPr>
              <a:t> </a:t>
            </a:r>
            <a:r>
              <a:rPr lang="de-DE" sz="2000" dirty="0" smtClean="0">
                <a:cs typeface="Courier New"/>
              </a:rPr>
              <a:t>Führen Sie ein interaktives </a:t>
            </a:r>
            <a:r>
              <a:rPr lang="de-DE" sz="2000" dirty="0" err="1" smtClean="0">
                <a:cs typeface="Courier New"/>
              </a:rPr>
              <a:t>Rebasing</a:t>
            </a:r>
            <a:r>
              <a:rPr lang="de-DE" sz="2000" dirty="0" smtClean="0">
                <a:cs typeface="Courier New"/>
              </a:rPr>
              <a:t> durch, so dass das Ergebnis wie folgt dargestellt aussieht: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- 1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184" y="4509120"/>
            <a:ext cx="8524932" cy="155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b="1" dirty="0" smtClean="0">
                <a:cs typeface="Courier New"/>
              </a:rPr>
              <a:t>Repository: </a:t>
            </a:r>
            <a:r>
              <a:rPr lang="de-DE" sz="2000" b="1" dirty="0" err="1" smtClean="0">
                <a:cs typeface="Courier New"/>
              </a:rPr>
              <a:t>rebase</a:t>
            </a:r>
            <a:r>
              <a:rPr lang="de-DE" sz="2000" b="1" dirty="0" smtClean="0">
                <a:cs typeface="Courier New"/>
              </a:rPr>
              <a:t>-&lt;</a:t>
            </a:r>
            <a:r>
              <a:rPr lang="de-DE" sz="2000" b="1" dirty="0" err="1" smtClean="0">
                <a:cs typeface="Courier New"/>
              </a:rPr>
              <a:t>aufgabe</a:t>
            </a:r>
            <a:r>
              <a:rPr lang="de-DE" sz="2000" b="1" dirty="0" smtClean="0">
                <a:cs typeface="Courier New"/>
              </a:rPr>
              <a:t>&gt;</a:t>
            </a: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endParaRPr lang="de-DE" sz="2000" dirty="0">
              <a:cs typeface="Courier New"/>
            </a:endParaRPr>
          </a:p>
          <a:p>
            <a:pPr marL="0" indent="0">
              <a:buNone/>
            </a:pPr>
            <a:endParaRPr lang="de-DE" sz="2000" dirty="0" smtClean="0">
              <a:cs typeface="Courier New"/>
            </a:endParaRPr>
          </a:p>
          <a:p>
            <a:endParaRPr lang="de-DE" sz="2000" dirty="0" smtClean="0">
              <a:cs typeface="Courier New"/>
            </a:endParaRPr>
          </a:p>
          <a:p>
            <a:pPr marL="0" indent="0">
              <a:buNone/>
            </a:pPr>
            <a:r>
              <a:rPr lang="de-DE" sz="2000" b="1" dirty="0" smtClean="0">
                <a:solidFill>
                  <a:srgbClr val="438ECC"/>
                </a:solidFill>
                <a:cs typeface="Courier New"/>
              </a:rPr>
              <a:t>Aufgabe 3:</a:t>
            </a:r>
            <a:endParaRPr lang="de-DE" sz="2000" b="1" dirty="0">
              <a:solidFill>
                <a:srgbClr val="438ECC"/>
              </a:solidFill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cs typeface="Courier New"/>
              </a:rPr>
              <a:t>Welche </a:t>
            </a:r>
            <a:r>
              <a:rPr lang="de-DE" sz="2000" dirty="0">
                <a:cs typeface="Courier New"/>
              </a:rPr>
              <a:t>Möglichkeiten / Befehle gibt es um die Historie, so wie </a:t>
            </a:r>
            <a:r>
              <a:rPr lang="de-DE" sz="2000" dirty="0" smtClean="0">
                <a:cs typeface="Courier New"/>
              </a:rPr>
              <a:t>unten dargestellt umzubauen</a:t>
            </a:r>
            <a:r>
              <a:rPr lang="de-DE" sz="2000" dirty="0">
                <a:cs typeface="Courier New"/>
              </a:rPr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REBASE - 2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1484784"/>
            <a:ext cx="6057900" cy="1651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87" y="4797152"/>
            <a:ext cx="563102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71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PULL-REQUESTS</a:t>
            </a:r>
            <a:endParaRPr lang="de-DE" dirty="0"/>
          </a:p>
        </p:txBody>
      </p:sp>
      <p:grpSp>
        <p:nvGrpSpPr>
          <p:cNvPr id="10" name="Gruppierung 9"/>
          <p:cNvGrpSpPr>
            <a:grpSpLocks noChangeAspect="1"/>
          </p:cNvGrpSpPr>
          <p:nvPr/>
        </p:nvGrpSpPr>
        <p:grpSpPr>
          <a:xfrm>
            <a:off x="765475" y="1278662"/>
            <a:ext cx="7523028" cy="3089618"/>
            <a:chOff x="987689" y="3942469"/>
            <a:chExt cx="11101615" cy="4559301"/>
          </a:xfrm>
        </p:grpSpPr>
        <p:pic>
          <p:nvPicPr>
            <p:cNvPr id="6" name="topologien-trust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7689" y="4406827"/>
              <a:ext cx="5159111" cy="3759201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abb-projekt-aufsetzen-pull-request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301783" y="3942469"/>
              <a:ext cx="5787521" cy="4559301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4936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Zugriff auf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Repositories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oder einzelne </a:t>
            </a:r>
            <a:r>
              <a:rPr lang="de-DE" dirty="0" err="1" smtClean="0">
                <a:solidFill>
                  <a:srgbClr val="438ECC"/>
                </a:solidFill>
                <a:cs typeface="Courier New"/>
              </a:rPr>
              <a:t>Branches</a:t>
            </a:r>
            <a:r>
              <a:rPr lang="de-DE" dirty="0" smtClean="0">
                <a:solidFill>
                  <a:srgbClr val="438ECC"/>
                </a:solidFill>
                <a:cs typeface="Courier New"/>
              </a:rPr>
              <a:t> </a:t>
            </a:r>
            <a:r>
              <a:rPr lang="de-DE" dirty="0" smtClean="0">
                <a:cs typeface="Courier New"/>
              </a:rPr>
              <a:t>ist reglementiert.</a:t>
            </a:r>
          </a:p>
          <a:p>
            <a:pPr>
              <a:lnSpc>
                <a:spcPct val="120000"/>
              </a:lnSpc>
            </a:pPr>
            <a:r>
              <a:rPr lang="de-DE" dirty="0" smtClean="0">
                <a:cs typeface="Courier New"/>
              </a:rPr>
              <a:t>Entwickler führt Änderungen in seinem </a:t>
            </a:r>
            <a:r>
              <a:rPr lang="de-DE" dirty="0" err="1" smtClean="0">
                <a:cs typeface="Courier New"/>
              </a:rPr>
              <a:t>Repository</a:t>
            </a:r>
            <a:r>
              <a:rPr lang="de-DE" dirty="0" smtClean="0">
                <a:cs typeface="Courier New"/>
              </a:rPr>
              <a:t> durch und informiert </a:t>
            </a: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über den Wunsch zur Abgabe.</a:t>
            </a:r>
          </a:p>
          <a:p>
            <a:pPr>
              <a:lnSpc>
                <a:spcPct val="120000"/>
              </a:lnSpc>
            </a:pPr>
            <a:r>
              <a:rPr lang="de-DE" dirty="0" err="1" smtClean="0">
                <a:cs typeface="Courier New"/>
              </a:rPr>
              <a:t>Integrator</a:t>
            </a:r>
            <a:r>
              <a:rPr lang="de-DE" dirty="0" smtClean="0">
                <a:cs typeface="Courier New"/>
              </a:rPr>
              <a:t> holt sich die Änderungen (Pull) und führt diese zusammen.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4931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PULL-REQUEST FÜR REVIEW-WORKFLOWS</a:t>
            </a:r>
            <a:endParaRPr lang="de-DE" dirty="0"/>
          </a:p>
        </p:txBody>
      </p:sp>
      <p:sp>
        <p:nvSpPr>
          <p:cNvPr id="11" name="Inhaltsplatzhalter 1"/>
          <p:cNvSpPr>
            <a:spLocks noGrp="1"/>
          </p:cNvSpPr>
          <p:nvPr>
            <p:ph idx="1"/>
          </p:nvPr>
        </p:nvSpPr>
        <p:spPr>
          <a:xfrm>
            <a:off x="315884" y="4632504"/>
            <a:ext cx="8512232" cy="1748824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Pull-Requests</a:t>
            </a:r>
            <a:r>
              <a:rPr lang="de-DE" sz="2600" dirty="0" smtClean="0">
                <a:cs typeface="Courier New"/>
              </a:rPr>
              <a:t> können gut als </a:t>
            </a:r>
            <a:r>
              <a:rPr lang="de-DE" sz="2600" dirty="0" err="1" smtClean="0">
                <a:cs typeface="Courier New"/>
              </a:rPr>
              <a:t>Review-Werkzeug</a:t>
            </a:r>
            <a:r>
              <a:rPr lang="de-DE" sz="2600" dirty="0" smtClean="0">
                <a:cs typeface="Courier New"/>
              </a:rPr>
              <a:t> benutzt werden</a:t>
            </a:r>
          </a:p>
          <a:p>
            <a:pPr>
              <a:lnSpc>
                <a:spcPct val="120000"/>
              </a:lnSpc>
            </a:pPr>
            <a:r>
              <a:rPr lang="de-DE" sz="2600" dirty="0" err="1" smtClean="0">
                <a:cs typeface="Courier New"/>
              </a:rPr>
              <a:t>Continuous</a:t>
            </a:r>
            <a:r>
              <a:rPr lang="de-DE" sz="2600" dirty="0" smtClean="0">
                <a:cs typeface="Courier New"/>
              </a:rPr>
              <a:t> Integration Server (Jenkins, etc) unterstützen das Bauen von Pull-</a:t>
            </a:r>
            <a:r>
              <a:rPr lang="de-DE" sz="2600" dirty="0" err="1" smtClean="0">
                <a:cs typeface="Courier New"/>
              </a:rPr>
              <a:t>Requests</a:t>
            </a:r>
            <a:r>
              <a:rPr lang="de-DE" sz="2600" dirty="0" smtClean="0">
                <a:cs typeface="Courier New"/>
              </a:rPr>
              <a:t> (temporäres </a:t>
            </a:r>
            <a:r>
              <a:rPr lang="de-DE" sz="2600" dirty="0" err="1" smtClean="0">
                <a:cs typeface="Courier New"/>
              </a:rPr>
              <a:t>Merge-Commit</a:t>
            </a:r>
            <a:r>
              <a:rPr lang="de-DE" sz="2600" dirty="0" smtClean="0">
                <a:cs typeface="Courier New"/>
              </a:rPr>
              <a:t>)</a:t>
            </a: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  <a:p>
            <a:endParaRPr lang="de-DE" dirty="0" smtClean="0">
              <a:cs typeface="Courier New"/>
            </a:endParaRPr>
          </a:p>
        </p:txBody>
      </p:sp>
      <p:pic>
        <p:nvPicPr>
          <p:cNvPr id="8" name="Bildschirmfoto 2014-06-23 um 17.31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6115" y="1133389"/>
            <a:ext cx="7291771" cy="3282356"/>
          </a:xfrm>
          <a:prstGeom prst="rect">
            <a:avLst/>
          </a:prstGeom>
          <a:ln w="12700">
            <a:solidFill>
              <a:srgbClr val="438ECC"/>
            </a:solidFill>
            <a:miter lim="400000"/>
          </a:ln>
        </p:spPr>
      </p:pic>
    </p:spTree>
    <p:extLst>
      <p:ext uri="{BB962C8B-B14F-4D97-AF65-F5344CB8AC3E}">
        <p14:creationId xmlns:p14="http://schemas.microsoft.com/office/powerpoint/2010/main" val="216779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BRANCH MODELLE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2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019354"/>
            <a:ext cx="6267608" cy="399274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574449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Workflows in der Entwicklung</a:t>
            </a:r>
          </a:p>
          <a:p>
            <a:r>
              <a:rPr lang="de-DE" dirty="0" err="1" smtClean="0"/>
              <a:t>Releaseprozesse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111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buNone/>
            </a:pPr>
            <a:r>
              <a:rPr lang="de-DE" dirty="0">
                <a:solidFill>
                  <a:srgbClr val="438ECC"/>
                </a:solidFill>
              </a:rPr>
              <a:t>http://nvie.com/posts/a-successful-git-branching-model/</a:t>
            </a:r>
          </a:p>
          <a:p>
            <a:r>
              <a:rPr lang="de-DE" dirty="0" smtClean="0"/>
              <a:t>Etabliertes </a:t>
            </a:r>
            <a:r>
              <a:rPr lang="de-DE" dirty="0" err="1" smtClean="0"/>
              <a:t>Branch</a:t>
            </a:r>
            <a:r>
              <a:rPr lang="de-DE" dirty="0" smtClean="0"/>
              <a:t>-Modell für </a:t>
            </a:r>
            <a:r>
              <a:rPr lang="de-DE" dirty="0" err="1" smtClean="0"/>
              <a:t>Git</a:t>
            </a:r>
            <a:endParaRPr lang="de-DE" dirty="0" smtClean="0"/>
          </a:p>
          <a:p>
            <a:pPr marL="0" indent="0">
              <a:buNone/>
            </a:pPr>
            <a:endParaRPr lang="de-DE" b="1" dirty="0" smtClean="0"/>
          </a:p>
          <a:p>
            <a:pPr marL="0" indent="0">
              <a:buNone/>
            </a:pPr>
            <a:r>
              <a:rPr lang="de-DE" b="1" dirty="0" smtClean="0"/>
              <a:t>Historische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für die Entwicklung</a:t>
            </a:r>
          </a:p>
          <a:p>
            <a:r>
              <a:rPr lang="de-DE" dirty="0" smtClean="0"/>
              <a:t>Entwicklung erfolgt auf </a:t>
            </a:r>
            <a:r>
              <a:rPr lang="de-DE" dirty="0" err="1" smtClean="0">
                <a:solidFill>
                  <a:srgbClr val="009587"/>
                </a:solidFill>
              </a:rPr>
              <a:t>feature</a:t>
            </a:r>
            <a:r>
              <a:rPr lang="de-DE" dirty="0" err="1" smtClean="0"/>
              <a:t>-Branches</a:t>
            </a:r>
            <a:endParaRPr lang="de-DE" dirty="0" smtClean="0"/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05154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Terminal öffnen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VERWENDUNG DER VM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1107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„Historische“ 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dirty="0" err="1">
                <a:solidFill>
                  <a:srgbClr val="009587"/>
                </a:solidFill>
              </a:rPr>
              <a:t>m</a:t>
            </a:r>
            <a:r>
              <a:rPr lang="de-DE" dirty="0" err="1" smtClean="0">
                <a:solidFill>
                  <a:srgbClr val="009587"/>
                </a:solidFill>
              </a:rPr>
              <a:t>aster</a:t>
            </a:r>
            <a:r>
              <a:rPr lang="de-DE" dirty="0" smtClean="0"/>
              <a:t>: Fertige Releases</a:t>
            </a:r>
          </a:p>
          <a:p>
            <a:r>
              <a:rPr lang="de-DE" dirty="0" err="1" smtClean="0">
                <a:solidFill>
                  <a:srgbClr val="009587"/>
                </a:solidFill>
              </a:rPr>
              <a:t>develop</a:t>
            </a:r>
            <a:r>
              <a:rPr lang="de-DE" dirty="0" smtClean="0"/>
              <a:t>: </a:t>
            </a:r>
            <a:r>
              <a:rPr lang="de-DE" dirty="0" err="1" smtClean="0"/>
              <a:t>Integrationsbranch</a:t>
            </a:r>
            <a:r>
              <a:rPr lang="de-DE" dirty="0" smtClean="0"/>
              <a:t> für Features</a:t>
            </a:r>
          </a:p>
          <a:p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22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/>
              <a:t>Entwicklung erfolgt über </a:t>
            </a:r>
            <a:r>
              <a:rPr lang="de-DE" b="1" dirty="0" err="1">
                <a:solidFill>
                  <a:srgbClr val="009587"/>
                </a:solidFill>
              </a:rPr>
              <a:t>feature</a:t>
            </a:r>
            <a:r>
              <a:rPr lang="de-DE" b="1" dirty="0" err="1"/>
              <a:t>-</a:t>
            </a:r>
            <a:r>
              <a:rPr lang="de-DE" b="1" dirty="0" err="1" smtClean="0"/>
              <a:t>Branches</a:t>
            </a:r>
            <a:endParaRPr lang="de-DE" b="1" dirty="0" smtClean="0"/>
          </a:p>
          <a:p>
            <a:r>
              <a:rPr lang="de-DE" sz="2400" dirty="0" smtClean="0"/>
              <a:t>Feature-</a:t>
            </a:r>
            <a:r>
              <a:rPr lang="de-DE" sz="2400" dirty="0" err="1" smtClean="0"/>
              <a:t>Branches</a:t>
            </a:r>
            <a:r>
              <a:rPr lang="de-DE" sz="2400" dirty="0" smtClean="0"/>
              <a:t> starten und enden auf dem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err="1" smtClean="0"/>
              <a:t>-Branch</a:t>
            </a:r>
            <a:endParaRPr lang="de-DE" sz="2400" dirty="0" smtClean="0"/>
          </a:p>
          <a:p>
            <a:r>
              <a:rPr lang="de-DE" sz="2400" dirty="0" err="1" smtClean="0"/>
              <a:t>Namensprefix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feature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featureBezeichnung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err="1" smtClean="0"/>
              <a:t>Mergen</a:t>
            </a:r>
            <a:r>
              <a:rPr lang="de-DE" sz="2400" dirty="0" smtClean="0"/>
              <a:t> mit </a:t>
            </a:r>
            <a:r>
              <a:rPr lang="de-DE" sz="2400" dirty="0" smtClean="0">
                <a:solidFill>
                  <a:srgbClr val="009587"/>
                </a:solidFill>
              </a:rPr>
              <a:t>--</a:t>
            </a:r>
            <a:r>
              <a:rPr lang="de-DE" sz="2400" dirty="0" err="1" smtClean="0">
                <a:solidFill>
                  <a:srgbClr val="009587"/>
                </a:solidFill>
              </a:rPr>
              <a:t>no</a:t>
            </a:r>
            <a:r>
              <a:rPr lang="de-DE" sz="2400" dirty="0" smtClean="0">
                <a:solidFill>
                  <a:srgbClr val="009587"/>
                </a:solidFill>
              </a:rPr>
              <a:t>-ff</a:t>
            </a:r>
            <a:r>
              <a:rPr lang="de-DE" sz="2400" dirty="0" smtClean="0"/>
              <a:t>, um First-Parent-Historie zu erzwingen</a:t>
            </a:r>
          </a:p>
          <a:p>
            <a:endParaRPr lang="de-DE" b="1" dirty="0"/>
          </a:p>
          <a:p>
            <a:pPr marL="0" indent="0">
              <a:buNone/>
            </a:pPr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FEATURE ENTWICKELN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375372"/>
            <a:ext cx="71628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 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Feature-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–d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restApiErweitern</a:t>
            </a:r>
            <a:endParaRPr lang="de-DE" sz="3000" dirty="0">
              <a:solidFill>
                <a:srgbClr val="F7AA44"/>
              </a:solidFill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 – FEATURE ENTWICKELN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9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/>
              <a:t>Stabilisierung auf dem </a:t>
            </a:r>
            <a:r>
              <a:rPr lang="de-DE" b="1" dirty="0" err="1" smtClean="0">
                <a:solidFill>
                  <a:srgbClr val="009587"/>
                </a:solidFill>
              </a:rPr>
              <a:t>release</a:t>
            </a:r>
            <a:r>
              <a:rPr lang="de-DE" b="1" dirty="0" err="1" smtClean="0"/>
              <a:t>-Branch</a:t>
            </a:r>
            <a:endParaRPr lang="de-DE" b="1" dirty="0" smtClean="0"/>
          </a:p>
          <a:p>
            <a:r>
              <a:rPr lang="de-DE" sz="2800" dirty="0" err="1" smtClean="0"/>
              <a:t>Prefix</a:t>
            </a:r>
            <a:r>
              <a:rPr lang="de-DE" sz="2800" dirty="0" smtClean="0"/>
              <a:t>: </a:t>
            </a:r>
            <a:r>
              <a:rPr lang="de-DE" sz="2800" dirty="0" err="1" smtClean="0">
                <a:solidFill>
                  <a:srgbClr val="009587"/>
                </a:solidFill>
              </a:rPr>
              <a:t>release</a:t>
            </a:r>
            <a:r>
              <a:rPr lang="de-DE" sz="2800" dirty="0" smtClean="0"/>
              <a:t>/</a:t>
            </a:r>
            <a:r>
              <a:rPr lang="de-DE" sz="2800" dirty="0" err="1" smtClean="0">
                <a:solidFill>
                  <a:srgbClr val="009587"/>
                </a:solidFill>
              </a:rPr>
              <a:t>releaseBezeichnung</a:t>
            </a:r>
            <a:endParaRPr lang="de-DE" sz="2800" dirty="0" smtClean="0">
              <a:solidFill>
                <a:srgbClr val="009587"/>
              </a:solidFill>
            </a:endParaRPr>
          </a:p>
          <a:p>
            <a:r>
              <a:rPr lang="de-DE" sz="2800" dirty="0" smtClean="0"/>
              <a:t>Nach Abschluss auf </a:t>
            </a:r>
            <a:r>
              <a:rPr lang="de-DE" sz="2800" dirty="0" err="1" smtClean="0">
                <a:solidFill>
                  <a:srgbClr val="009587"/>
                </a:solidFill>
              </a:rPr>
              <a:t>master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smtClean="0"/>
              <a:t>und </a:t>
            </a:r>
            <a:r>
              <a:rPr lang="de-DE" sz="2800" dirty="0" err="1" smtClean="0">
                <a:solidFill>
                  <a:srgbClr val="009587"/>
                </a:solidFill>
              </a:rPr>
              <a:t>develop</a:t>
            </a:r>
            <a:r>
              <a:rPr lang="de-DE" sz="2800" dirty="0" smtClean="0">
                <a:solidFill>
                  <a:srgbClr val="009587"/>
                </a:solidFill>
              </a:rPr>
              <a:t> </a:t>
            </a:r>
            <a:r>
              <a:rPr lang="de-DE" sz="2800" dirty="0" err="1" smtClean="0"/>
              <a:t>mergen</a:t>
            </a:r>
            <a:endParaRPr lang="de-DE" sz="28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(I)</a:t>
            </a:r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24" y="2924944"/>
            <a:ext cx="7796152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33992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sz="3500" b="1" dirty="0" smtClean="0">
                <a:latin typeface="Calibri"/>
                <a:cs typeface="Calibri"/>
              </a:rPr>
              <a:t>Praxis</a:t>
            </a: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endParaRPr lang="de-DE" sz="2000" b="1" dirty="0" smtClean="0">
              <a:latin typeface="Calibri"/>
              <a:cs typeface="Calibri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–b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15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 abschließen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0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000" dirty="0" smtClean="0">
                <a:latin typeface="Courier New"/>
                <a:cs typeface="Courier New"/>
              </a:rPr>
              <a:t> [-s] –m „Release 1.0 fertiggestellt“ 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v1.0</a:t>
            </a:r>
            <a:r>
              <a:rPr lang="de-DE" sz="2000" dirty="0" smtClean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endParaRPr lang="de-DE" sz="20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Änderungen in den </a:t>
            </a:r>
            <a:r>
              <a:rPr lang="de-DE" sz="2000" dirty="0" err="1" smtClean="0">
                <a:latin typeface="Courier New"/>
                <a:cs typeface="Courier New"/>
              </a:rPr>
              <a:t>develop-Branch</a:t>
            </a:r>
            <a:r>
              <a:rPr lang="de-DE" sz="2000" dirty="0" smtClean="0">
                <a:latin typeface="Courier New"/>
                <a:cs typeface="Courier New"/>
              </a:rPr>
              <a:t> integrieren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develop</a:t>
            </a:r>
            <a:endParaRPr lang="de-DE" sz="20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--</a:t>
            </a:r>
            <a:r>
              <a:rPr lang="de-DE" sz="2000" dirty="0" err="1" smtClean="0">
                <a:latin typeface="Courier New"/>
                <a:cs typeface="Courier New"/>
              </a:rPr>
              <a:t>no</a:t>
            </a:r>
            <a:r>
              <a:rPr lang="de-DE" sz="2000" dirty="0" smtClean="0">
                <a:latin typeface="Courier New"/>
                <a:cs typeface="Courier New"/>
              </a:rPr>
              <a:t>-ff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000" dirty="0" smtClean="0">
                <a:latin typeface="Courier New"/>
                <a:cs typeface="Courier New"/>
              </a:rPr>
              <a:t># Release-</a:t>
            </a:r>
            <a:r>
              <a:rPr lang="de-DE" sz="2000" dirty="0" err="1" smtClean="0">
                <a:latin typeface="Courier New"/>
                <a:cs typeface="Courier New"/>
              </a:rPr>
              <a:t>Branch</a:t>
            </a:r>
            <a:r>
              <a:rPr lang="de-DE" sz="2000" dirty="0" smtClean="0">
                <a:latin typeface="Courier New"/>
                <a:cs typeface="Courier New"/>
              </a:rPr>
              <a:t> löschen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0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0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000" dirty="0" smtClean="0">
                <a:latin typeface="Courier New"/>
                <a:cs typeface="Courier New"/>
              </a:rPr>
              <a:t>-d </a:t>
            </a:r>
            <a:r>
              <a:rPr lang="de-DE" sz="20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release</a:t>
            </a:r>
            <a:r>
              <a:rPr lang="de-DE" sz="2000" dirty="0" smtClean="0">
                <a:solidFill>
                  <a:srgbClr val="F7AA44"/>
                </a:solidFill>
                <a:latin typeface="Courier New"/>
                <a:cs typeface="Courier New"/>
              </a:rPr>
              <a:t>/v1.0</a:t>
            </a:r>
          </a:p>
          <a:p>
            <a:pPr marL="0" indent="0">
              <a:buNone/>
            </a:pPr>
            <a:endParaRPr lang="de-DE" sz="20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RELEASE ERZEUGEN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9746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Hotfixes: Reparaturen für aktuelles Release</a:t>
            </a:r>
          </a:p>
          <a:p>
            <a:r>
              <a:rPr lang="de-DE" sz="2400" dirty="0" err="1" smtClean="0"/>
              <a:t>Prefix</a:t>
            </a:r>
            <a:r>
              <a:rPr lang="de-DE" sz="2400" dirty="0" smtClean="0"/>
              <a:t>: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/</a:t>
            </a:r>
            <a:r>
              <a:rPr lang="de-DE" sz="2400" dirty="0" err="1" smtClean="0">
                <a:solidFill>
                  <a:srgbClr val="009587"/>
                </a:solidFill>
              </a:rPr>
              <a:t>problemBezeichnung</a:t>
            </a:r>
            <a:endParaRPr lang="de-DE" sz="2400" dirty="0" smtClean="0">
              <a:solidFill>
                <a:srgbClr val="009587"/>
              </a:solidFill>
            </a:endParaRPr>
          </a:p>
          <a:p>
            <a:r>
              <a:rPr lang="de-DE" sz="2400" dirty="0" smtClean="0"/>
              <a:t>Zweigt vom neusten Release ab</a:t>
            </a:r>
          </a:p>
          <a:p>
            <a:r>
              <a:rPr lang="de-DE" sz="2400" dirty="0" smtClean="0"/>
              <a:t>Nach </a:t>
            </a:r>
            <a:r>
              <a:rPr lang="de-DE" sz="2400" dirty="0" err="1" smtClean="0">
                <a:solidFill>
                  <a:srgbClr val="009587"/>
                </a:solidFill>
              </a:rPr>
              <a:t>master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und </a:t>
            </a:r>
            <a:r>
              <a:rPr lang="de-DE" sz="2400" dirty="0" err="1" smtClean="0">
                <a:solidFill>
                  <a:srgbClr val="009587"/>
                </a:solidFill>
              </a:rPr>
              <a:t>develop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err="1" smtClean="0"/>
              <a:t>mergen</a:t>
            </a:r>
            <a:endParaRPr lang="de-DE" sz="2400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(I)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55" y="3068960"/>
            <a:ext cx="7640890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Praxis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 smtClean="0">
                <a:latin typeface="Courier New"/>
                <a:cs typeface="Courier New"/>
              </a:rPr>
              <a:t> vom aktuellen </a:t>
            </a:r>
            <a:r>
              <a:rPr lang="de-DE" sz="2200" dirty="0" err="1" smtClean="0">
                <a:latin typeface="Courier New"/>
                <a:cs typeface="Courier New"/>
              </a:rPr>
              <a:t>master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-b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Änderungen durchführen, </a:t>
            </a:r>
            <a:r>
              <a:rPr lang="de-DE" sz="2200" dirty="0" err="1" smtClean="0">
                <a:latin typeface="Courier New"/>
                <a:cs typeface="Courier New"/>
              </a:rPr>
              <a:t>Commits</a:t>
            </a:r>
            <a:r>
              <a:rPr lang="de-DE" sz="2200" dirty="0" smtClean="0">
                <a:latin typeface="Courier New"/>
                <a:cs typeface="Courier New"/>
              </a:rPr>
              <a:t> erzeugen</a:t>
            </a: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. . .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smtClean="0">
                <a:latin typeface="Courier New"/>
                <a:cs typeface="Courier New"/>
              </a:rPr>
              <a:t># Hotfix-</a:t>
            </a:r>
            <a:r>
              <a:rPr lang="de-DE" sz="2200" dirty="0" err="1" smtClean="0">
                <a:latin typeface="Courier New"/>
                <a:cs typeface="Courier New"/>
              </a:rPr>
              <a:t>Branch</a:t>
            </a:r>
            <a:r>
              <a:rPr lang="de-DE" sz="2200" dirty="0"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zurück </a:t>
            </a:r>
            <a:r>
              <a:rPr lang="de-DE" sz="2200" dirty="0" err="1" smtClean="0">
                <a:latin typeface="Courier New"/>
                <a:cs typeface="Courier New"/>
              </a:rPr>
              <a:t>mergen</a:t>
            </a:r>
            <a:r>
              <a:rPr lang="de-DE" sz="2200" dirty="0" smtClean="0">
                <a:latin typeface="Courier New"/>
                <a:cs typeface="Courier New"/>
              </a:rPr>
              <a:t> und löschen</a:t>
            </a: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tag</a:t>
            </a:r>
            <a:r>
              <a:rPr lang="de-DE" sz="2200" dirty="0" smtClean="0">
                <a:latin typeface="Courier New"/>
                <a:cs typeface="Courier New"/>
              </a:rPr>
              <a:t> [-s] –m „Release v1.1“ 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v1.1</a:t>
            </a: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checkout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latin typeface="Courier New"/>
                <a:cs typeface="Courier New"/>
              </a:rPr>
              <a:t>develop</a:t>
            </a: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merge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--</a:t>
            </a:r>
            <a:r>
              <a:rPr lang="de-DE" sz="2200" dirty="0" err="1" smtClean="0">
                <a:latin typeface="Courier New"/>
                <a:cs typeface="Courier New"/>
              </a:rPr>
              <a:t>no</a:t>
            </a:r>
            <a:r>
              <a:rPr lang="de-DE" sz="2200" dirty="0" smtClean="0">
                <a:latin typeface="Courier New"/>
                <a:cs typeface="Courier New"/>
              </a:rPr>
              <a:t>-ff 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 smtClean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 smtClean="0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22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22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2200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2200" dirty="0" err="1" smtClean="0">
                <a:solidFill>
                  <a:srgbClr val="438ECC"/>
                </a:solidFill>
                <a:latin typeface="Courier New"/>
                <a:cs typeface="Courier New"/>
              </a:rPr>
              <a:t>branch</a:t>
            </a:r>
            <a:r>
              <a:rPr lang="de-DE" sz="2200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2200" dirty="0" smtClean="0">
                <a:latin typeface="Courier New"/>
                <a:cs typeface="Courier New"/>
              </a:rPr>
              <a:t>–</a:t>
            </a:r>
            <a:r>
              <a:rPr lang="de-DE" sz="2200" dirty="0">
                <a:latin typeface="Courier New"/>
                <a:cs typeface="Courier New"/>
              </a:rPr>
              <a:t>d 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hotfix</a:t>
            </a:r>
            <a:r>
              <a:rPr lang="de-DE" sz="2200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2200" dirty="0" err="1">
                <a:solidFill>
                  <a:srgbClr val="F7AA44"/>
                </a:solidFill>
                <a:latin typeface="Courier New"/>
                <a:cs typeface="Courier New"/>
              </a:rPr>
              <a:t>exceptionInRESTCall</a:t>
            </a:r>
            <a:endParaRPr lang="de-DE" sz="2200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HOTFIX ERSTELLEN (II)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993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ÜBERSICHT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38" y="1051356"/>
            <a:ext cx="8531377" cy="504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1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4472140" cy="5084763"/>
          </a:xfrm>
        </p:spPr>
        <p:txBody>
          <a:bodyPr>
            <a:normAutofit/>
          </a:bodyPr>
          <a:lstStyle/>
          <a:p>
            <a:r>
              <a:rPr lang="de-DE" sz="2400" dirty="0" err="1" smtClean="0"/>
              <a:t>Bash</a:t>
            </a:r>
            <a:r>
              <a:rPr lang="de-DE" sz="2400" dirty="0" smtClean="0"/>
              <a:t> </a:t>
            </a:r>
            <a:r>
              <a:rPr lang="de-DE" sz="2400" dirty="0" err="1" smtClean="0"/>
              <a:t>Scripte</a:t>
            </a:r>
            <a:r>
              <a:rPr lang="de-DE" sz="2400" dirty="0" smtClean="0"/>
              <a:t>:</a:t>
            </a:r>
          </a:p>
          <a:p>
            <a:pPr lvl="1"/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nvie</a:t>
            </a:r>
            <a:r>
              <a:rPr lang="de-DE" sz="2000" dirty="0"/>
              <a:t>/</a:t>
            </a:r>
            <a:r>
              <a:rPr lang="de-DE" sz="2000" dirty="0" err="1" smtClean="0"/>
              <a:t>gitflow</a:t>
            </a:r>
            <a:endParaRPr lang="de-DE" sz="2000" dirty="0" smtClean="0"/>
          </a:p>
          <a:p>
            <a:endParaRPr lang="de-DE" sz="2400" dirty="0" smtClean="0"/>
          </a:p>
          <a:p>
            <a:r>
              <a:rPr lang="de-DE" sz="2400" dirty="0" err="1" smtClean="0"/>
              <a:t>SmartGit</a:t>
            </a:r>
            <a:r>
              <a:rPr lang="de-DE" sz="2400" dirty="0" smtClean="0"/>
              <a:t>, </a:t>
            </a:r>
            <a:r>
              <a:rPr lang="de-DE" sz="2400" dirty="0" err="1" smtClean="0"/>
              <a:t>SourceTree</a:t>
            </a:r>
            <a:r>
              <a:rPr lang="de-DE" sz="2400" dirty="0" smtClean="0"/>
              <a:t>, IDEA </a:t>
            </a:r>
          </a:p>
          <a:p>
            <a:endParaRPr lang="de-DE" sz="2400" dirty="0" smtClean="0"/>
          </a:p>
          <a:p>
            <a:r>
              <a:rPr lang="de-DE" sz="2400" dirty="0" err="1" smtClean="0"/>
              <a:t>Atlassian</a:t>
            </a:r>
            <a:endParaRPr lang="de-DE" sz="2400" dirty="0" smtClean="0"/>
          </a:p>
          <a:p>
            <a:pPr lvl="1"/>
            <a:r>
              <a:rPr lang="de-DE" sz="2000" dirty="0" err="1" smtClean="0"/>
              <a:t>Maven</a:t>
            </a:r>
            <a:endParaRPr lang="de-DE" sz="2000" dirty="0" smtClean="0"/>
          </a:p>
          <a:p>
            <a:pPr lvl="1"/>
            <a:r>
              <a:rPr lang="de-DE" sz="2000" dirty="0" err="1" smtClean="0"/>
              <a:t>JGit</a:t>
            </a:r>
            <a:endParaRPr lang="de-DE" sz="2000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GITFLOW-TOOLS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935" t="1878" r="1671"/>
          <a:stretch/>
        </p:blipFill>
        <p:spPr>
          <a:xfrm>
            <a:off x="4979744" y="1041400"/>
            <a:ext cx="3782779" cy="3825661"/>
          </a:xfrm>
          <a:prstGeom prst="rect">
            <a:avLst/>
          </a:prstGeom>
          <a:ln>
            <a:solidFill>
              <a:srgbClr val="4D4D4D"/>
            </a:solidFill>
          </a:ln>
        </p:spPr>
      </p:pic>
    </p:spTree>
    <p:extLst>
      <p:ext uri="{BB962C8B-B14F-4D97-AF65-F5344CB8AC3E}">
        <p14:creationId xmlns:p14="http://schemas.microsoft.com/office/powerpoint/2010/main" val="13091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Release-Notes erzeugen</a:t>
            </a:r>
          </a:p>
          <a:p>
            <a:pPr marL="457200" lvl="1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400" b="1" dirty="0" err="1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400" b="1" dirty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v0.3^</a:t>
            </a:r>
            <a:r>
              <a:rPr lang="de-DE" sz="1400" b="1" dirty="0">
                <a:solidFill>
                  <a:srgbClr val="F7AA44"/>
                </a:solidFill>
                <a:latin typeface="Courier New"/>
                <a:cs typeface="Courier New"/>
              </a:rPr>
              <a:t>.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.v0.3^2 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2388f93 Release </a:t>
            </a:r>
            <a:r>
              <a:rPr lang="de-DE" sz="1400" dirty="0" smtClean="0">
                <a:latin typeface="Courier New"/>
                <a:cs typeface="Courier New"/>
              </a:rPr>
              <a:t>0.3 </a:t>
            </a:r>
            <a:r>
              <a:rPr lang="de-DE" sz="1400" dirty="0">
                <a:latin typeface="Courier New"/>
                <a:cs typeface="Courier New"/>
              </a:rPr>
              <a:t>fertig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09120b4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inspectPerformance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a945780 </a:t>
            </a:r>
            <a:r>
              <a:rPr lang="de-DE" sz="1400" dirty="0" err="1">
                <a:latin typeface="Courier New"/>
                <a:cs typeface="Courier New"/>
              </a:rPr>
              <a:t>Finished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feature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err="1">
                <a:latin typeface="Courier New"/>
                <a:cs typeface="Courier New"/>
              </a:rPr>
              <a:t>upgradeSpringVersion</a:t>
            </a:r>
            <a:r>
              <a:rPr lang="de-DE" sz="1400" dirty="0">
                <a:latin typeface="Courier New"/>
                <a:cs typeface="Courier New"/>
              </a:rPr>
              <a:t> (</a:t>
            </a:r>
            <a:r>
              <a:rPr lang="de-DE" sz="1400" dirty="0" err="1">
                <a:latin typeface="Courier New"/>
                <a:cs typeface="Courier New"/>
              </a:rPr>
              <a:t>Merged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develop</a:t>
            </a:r>
            <a:r>
              <a:rPr lang="de-DE" sz="1400" dirty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de-DE" sz="1400" dirty="0">
                <a:latin typeface="Courier New"/>
                <a:cs typeface="Courier New"/>
              </a:rPr>
              <a:t>6120529 </a:t>
            </a:r>
            <a:r>
              <a:rPr lang="de-DE" sz="1400" dirty="0" err="1">
                <a:latin typeface="Courier New"/>
                <a:cs typeface="Courier New"/>
              </a:rPr>
              <a:t>Merge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Branch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latin typeface="Courier New"/>
                <a:cs typeface="Courier New"/>
              </a:rPr>
              <a:t>release</a:t>
            </a:r>
            <a:r>
              <a:rPr lang="de-DE" sz="1400" dirty="0">
                <a:latin typeface="Courier New"/>
                <a:cs typeface="Courier New"/>
              </a:rPr>
              <a:t>/</a:t>
            </a:r>
            <a:r>
              <a:rPr lang="de-DE" sz="1400" dirty="0" smtClean="0">
                <a:latin typeface="Courier New"/>
                <a:cs typeface="Courier New"/>
              </a:rPr>
              <a:t>v0.2' </a:t>
            </a:r>
            <a:r>
              <a:rPr lang="de-DE" sz="1400" dirty="0" err="1">
                <a:latin typeface="Courier New"/>
                <a:cs typeface="Courier New"/>
              </a:rPr>
              <a:t>into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 smtClean="0">
                <a:latin typeface="Courier New"/>
                <a:cs typeface="Courier New"/>
              </a:rPr>
              <a:t>develop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endParaRPr lang="de-DE" sz="1100" dirty="0" smtClean="0"/>
          </a:p>
          <a:p>
            <a:r>
              <a:rPr lang="de-DE" sz="2400" dirty="0" smtClean="0"/>
              <a:t>An welchen Features wird gearbeitet?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438ECC"/>
                </a:solidFill>
                <a:latin typeface="Courier New"/>
                <a:cs typeface="Courier New"/>
              </a:rPr>
              <a:t>fetch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heads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/*: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refs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current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>
                <a:solidFill>
                  <a:srgbClr val="F7AA44"/>
                </a:solidFill>
                <a:latin typeface="Courier New"/>
                <a:cs typeface="Courier New"/>
              </a:rPr>
              <a:t>features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/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*</a:t>
            </a:r>
          </a:p>
          <a:p>
            <a:pPr marL="457200" lvl="1" indent="0">
              <a:buNone/>
            </a:pP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ls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-remote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origin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feature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/*</a:t>
            </a:r>
          </a:p>
          <a:p>
            <a:pPr marL="457200" lvl="1" indent="0">
              <a:buNone/>
            </a:pPr>
            <a:endParaRPr lang="de-DE" sz="1100" b="1" dirty="0" smtClean="0">
              <a:solidFill>
                <a:srgbClr val="F7AA44"/>
              </a:solidFill>
              <a:latin typeface="Courier New"/>
              <a:cs typeface="Courier New"/>
            </a:endParaRPr>
          </a:p>
          <a:p>
            <a:r>
              <a:rPr lang="de-DE" sz="2400" dirty="0" smtClean="0"/>
              <a:t>Alle </a:t>
            </a:r>
            <a:r>
              <a:rPr lang="de-DE" sz="2400" dirty="0" err="1" smtClean="0"/>
              <a:t>Commits</a:t>
            </a:r>
            <a:r>
              <a:rPr lang="de-DE" sz="2400" dirty="0" smtClean="0"/>
              <a:t> zu einem Feature</a:t>
            </a:r>
          </a:p>
          <a:p>
            <a:pPr marL="40005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438ECC"/>
                </a:solidFill>
                <a:latin typeface="Courier New"/>
                <a:cs typeface="Courier New"/>
              </a:rPr>
              <a:t>log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--</a:t>
            </a:r>
            <a:r>
              <a:rPr lang="de-DE" sz="1600" b="1" dirty="0" err="1">
                <a:solidFill>
                  <a:srgbClr val="84A4C1"/>
                </a:solidFill>
                <a:latin typeface="Courier New"/>
                <a:cs typeface="Courier New"/>
              </a:rPr>
              <a:t>oneline</a:t>
            </a: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 --first-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parent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--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grep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MEIN-FEATURE</a:t>
            </a:r>
          </a:p>
          <a:p>
            <a:pPr marL="400050" lvl="1" indent="0">
              <a:buNone/>
            </a:pPr>
            <a:r>
              <a:rPr lang="de-DE" sz="1600" dirty="0" smtClean="0">
                <a:latin typeface="Calibri"/>
                <a:cs typeface="Calibri"/>
              </a:rPr>
              <a:t>(Nur bei entsprechenden Commit-Message-Konventionen)</a:t>
            </a:r>
          </a:p>
          <a:p>
            <a:pPr marL="400050" lvl="1" indent="0">
              <a:buNone/>
            </a:pPr>
            <a:endParaRPr lang="de-DE" sz="1600" dirty="0" smtClean="0">
              <a:latin typeface="Calibri"/>
              <a:cs typeface="Calibri"/>
            </a:endParaRPr>
          </a:p>
          <a:p>
            <a:r>
              <a:rPr lang="de-DE" sz="2400" dirty="0" smtClean="0"/>
              <a:t>Zurücknehmen von Änderungen</a:t>
            </a:r>
          </a:p>
          <a:p>
            <a:pPr marL="457200" lvl="1" indent="0">
              <a:buNone/>
            </a:pP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g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it</a:t>
            </a: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438ECC"/>
                </a:solidFill>
                <a:latin typeface="Courier New"/>
                <a:cs typeface="Courier New"/>
              </a:rPr>
              <a:t>revert</a:t>
            </a:r>
            <a:r>
              <a:rPr lang="de-DE" sz="1600" b="1" dirty="0" smtClean="0">
                <a:solidFill>
                  <a:srgbClr val="438ECC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&lt;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Merge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-Commit&gt;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sz="3000" dirty="0" smtClean="0"/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– GITFLOW GOODIES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5762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DIE WORKSHOP-VM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VORBEREITUNG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924276"/>
            <a:ext cx="6267608" cy="410682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Installation</a:t>
            </a:r>
          </a:p>
          <a:p>
            <a:r>
              <a:rPr lang="de-DE" dirty="0" smtClean="0"/>
              <a:t>Inhalt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150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15884" y="1041400"/>
            <a:ext cx="8512232" cy="526792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Recht viele </a:t>
            </a:r>
            <a:r>
              <a:rPr lang="de-DE" sz="2400" dirty="0" err="1" smtClean="0"/>
              <a:t>Merges</a:t>
            </a:r>
            <a:endParaRPr lang="de-DE" sz="2400" dirty="0" smtClean="0"/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release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pPr lvl="1"/>
            <a:r>
              <a:rPr lang="de-DE" sz="2000" dirty="0" err="1" smtClean="0">
                <a:solidFill>
                  <a:srgbClr val="009587"/>
                </a:solidFill>
              </a:rPr>
              <a:t>hotfix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nach </a:t>
            </a:r>
            <a:r>
              <a:rPr lang="de-DE" sz="2000" dirty="0" err="1" smtClean="0">
                <a:solidFill>
                  <a:srgbClr val="009587"/>
                </a:solidFill>
              </a:rPr>
              <a:t>master</a:t>
            </a:r>
            <a:r>
              <a:rPr lang="de-DE" sz="2000" dirty="0" smtClean="0">
                <a:solidFill>
                  <a:srgbClr val="009587"/>
                </a:solidFill>
              </a:rPr>
              <a:t> </a:t>
            </a:r>
            <a:r>
              <a:rPr lang="de-DE" sz="2000" dirty="0" smtClean="0"/>
              <a:t>und </a:t>
            </a:r>
            <a:r>
              <a:rPr lang="de-DE" sz="2000" dirty="0" err="1" smtClean="0">
                <a:solidFill>
                  <a:srgbClr val="009587"/>
                </a:solidFill>
              </a:rPr>
              <a:t>develop</a:t>
            </a:r>
            <a:endParaRPr lang="de-DE" sz="2000" dirty="0" smtClean="0">
              <a:solidFill>
                <a:srgbClr val="009587"/>
              </a:solidFill>
            </a:endParaRPr>
          </a:p>
          <a:p>
            <a:endParaRPr lang="de-DE" sz="2400" dirty="0" smtClean="0"/>
          </a:p>
          <a:p>
            <a:r>
              <a:rPr lang="de-DE" sz="2400" dirty="0" smtClean="0"/>
              <a:t>Was passiert wenn </a:t>
            </a:r>
            <a:r>
              <a:rPr lang="de-DE" sz="2400" dirty="0" err="1" smtClean="0">
                <a:solidFill>
                  <a:srgbClr val="009587"/>
                </a:solidFill>
              </a:rPr>
              <a:t>release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b="1" i="1" dirty="0" smtClean="0"/>
              <a:t>und</a:t>
            </a:r>
            <a:r>
              <a:rPr lang="de-DE" sz="2400" dirty="0" smtClean="0"/>
              <a:t> </a:t>
            </a:r>
            <a:r>
              <a:rPr lang="de-DE" sz="2400" dirty="0" err="1" smtClean="0">
                <a:solidFill>
                  <a:srgbClr val="009587"/>
                </a:solidFill>
              </a:rPr>
              <a:t>hotfix</a:t>
            </a:r>
            <a:r>
              <a:rPr lang="de-DE" sz="2400" dirty="0" smtClean="0">
                <a:solidFill>
                  <a:srgbClr val="009587"/>
                </a:solidFill>
              </a:rPr>
              <a:t> </a:t>
            </a:r>
            <a:r>
              <a:rPr lang="de-DE" sz="2400" dirty="0" smtClean="0"/>
              <a:t>in Arbeit sind?</a:t>
            </a:r>
          </a:p>
          <a:p>
            <a:endParaRPr lang="de-DE" sz="2400" dirty="0" smtClean="0"/>
          </a:p>
          <a:p>
            <a:r>
              <a:rPr lang="de-DE" sz="2400" dirty="0" smtClean="0"/>
              <a:t>Keine Behandlung älterer Releases</a:t>
            </a:r>
          </a:p>
          <a:p>
            <a:endParaRPr lang="de-DE" sz="24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RELEASEPROZESS - GITFLOW PROBLEME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502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dirty="0" smtClean="0"/>
              <a:t>Repository: </a:t>
            </a:r>
            <a:r>
              <a:rPr lang="de-DE" b="1" dirty="0" err="1" smtClean="0">
                <a:solidFill>
                  <a:srgbClr val="009587"/>
                </a:solidFill>
              </a:rPr>
              <a:t>gitflow-uebung</a:t>
            </a:r>
            <a:endParaRPr lang="de-DE" b="1" dirty="0" smtClean="0">
              <a:solidFill>
                <a:srgbClr val="009587"/>
              </a:solidFill>
            </a:endParaRPr>
          </a:p>
          <a:p>
            <a:pPr marL="514350" indent="-514350">
              <a:buAutoNum type="arabicPeriod"/>
            </a:pPr>
            <a:r>
              <a:rPr lang="de-DE" dirty="0" smtClean="0"/>
              <a:t>Welche Releases sind bereits </a:t>
            </a:r>
            <a:r>
              <a:rPr lang="de-DE" dirty="0" smtClean="0">
                <a:solidFill>
                  <a:srgbClr val="438ECC"/>
                </a:solidFill>
              </a:rPr>
              <a:t>veröffentlicht</a:t>
            </a:r>
            <a:r>
              <a:rPr lang="de-DE" dirty="0" smtClean="0"/>
              <a:t> worden?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sind gerade </a:t>
            </a:r>
            <a:r>
              <a:rPr lang="de-DE" dirty="0" smtClean="0">
                <a:solidFill>
                  <a:srgbClr val="438ECC"/>
                </a:solidFill>
              </a:rPr>
              <a:t>in Arbeit </a:t>
            </a:r>
            <a:r>
              <a:rPr lang="de-DE" dirty="0" smtClean="0"/>
              <a:t>für das </a:t>
            </a:r>
            <a:r>
              <a:rPr lang="de-DE" dirty="0"/>
              <a:t>nächste </a:t>
            </a:r>
            <a:r>
              <a:rPr lang="de-DE" dirty="0" smtClean="0"/>
              <a:t>Release?</a:t>
            </a:r>
          </a:p>
          <a:p>
            <a:pPr marL="514350" indent="-514350">
              <a:buAutoNum type="arabicPeriod"/>
            </a:pPr>
            <a:r>
              <a:rPr lang="de-DE" dirty="0" smtClean="0"/>
              <a:t>Welche Features wurden bereits für das nächste Release </a:t>
            </a:r>
            <a:r>
              <a:rPr lang="de-DE" dirty="0" smtClean="0">
                <a:solidFill>
                  <a:srgbClr val="438ECC"/>
                </a:solidFill>
              </a:rPr>
              <a:t>abgeschlossen</a:t>
            </a:r>
            <a:r>
              <a:rPr lang="de-DE" dirty="0" smtClean="0"/>
              <a:t>?</a:t>
            </a:r>
          </a:p>
          <a:p>
            <a:pPr marL="514350" indent="-514350">
              <a:buAutoNum type="arabicPeriod"/>
            </a:pPr>
            <a:r>
              <a:rPr lang="de-DE" dirty="0" smtClean="0"/>
              <a:t>Erzeugen Sie mit den bereits abgeschlossenen Features das nächste Release.</a:t>
            </a:r>
          </a:p>
          <a:p>
            <a:pPr marL="914400" lvl="1" indent="-514350"/>
            <a:r>
              <a:rPr lang="de-DE" dirty="0" smtClean="0"/>
              <a:t>Verwenden Sie dazu bitte die </a:t>
            </a:r>
            <a:r>
              <a:rPr lang="de-DE" dirty="0" err="1" smtClean="0"/>
              <a:t>Git</a:t>
            </a:r>
            <a:r>
              <a:rPr lang="de-DE" dirty="0" smtClean="0"/>
              <a:t>-Kommandos und nicht die </a:t>
            </a:r>
            <a:r>
              <a:rPr lang="de-DE" dirty="0" err="1" smtClean="0"/>
              <a:t>GitFlow</a:t>
            </a:r>
            <a:r>
              <a:rPr lang="de-DE" dirty="0" smtClean="0"/>
              <a:t> Erweiterung!</a:t>
            </a:r>
          </a:p>
          <a:p>
            <a:pPr marL="914400" lvl="1" indent="-514350"/>
            <a:r>
              <a:rPr lang="de-DE" dirty="0" smtClean="0"/>
              <a:t>Setzen Sie dabei in der Datei </a:t>
            </a:r>
            <a:r>
              <a:rPr lang="de-DE" dirty="0" err="1" smtClean="0">
                <a:solidFill>
                  <a:srgbClr val="438ECC"/>
                </a:solidFill>
              </a:rPr>
              <a:t>version.txt</a:t>
            </a:r>
            <a:r>
              <a:rPr lang="de-DE" dirty="0" smtClean="0"/>
              <a:t> die korrekte Versionsnummer für das Release.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Zugabe: Machen </a:t>
            </a:r>
            <a:r>
              <a:rPr lang="de-DE" dirty="0"/>
              <a:t>Sie für das Release </a:t>
            </a:r>
            <a:r>
              <a:rPr lang="de-DE" dirty="0">
                <a:solidFill>
                  <a:srgbClr val="438ECC"/>
                </a:solidFill>
              </a:rPr>
              <a:t>0.2</a:t>
            </a:r>
            <a:r>
              <a:rPr lang="de-DE" dirty="0"/>
              <a:t> einen </a:t>
            </a:r>
            <a:r>
              <a:rPr lang="de-DE" i="1" dirty="0" err="1"/>
              <a:t>Backport</a:t>
            </a:r>
            <a:r>
              <a:rPr lang="de-DE" dirty="0"/>
              <a:t> </a:t>
            </a:r>
            <a:r>
              <a:rPr lang="de-DE" dirty="0" smtClean="0"/>
              <a:t>des Features </a:t>
            </a:r>
            <a:r>
              <a:rPr lang="de-DE" dirty="0" err="1" smtClean="0">
                <a:solidFill>
                  <a:srgbClr val="438ECC"/>
                </a:solidFill>
              </a:rPr>
              <a:t>fixShellshockSecurityIssue</a:t>
            </a:r>
            <a:r>
              <a:rPr lang="de-DE" dirty="0" smtClean="0"/>
              <a:t>. </a:t>
            </a:r>
            <a:endParaRPr lang="de-DE" dirty="0"/>
          </a:p>
          <a:p>
            <a:endParaRPr lang="de-DE" dirty="0" smtClean="0"/>
          </a:p>
          <a:p>
            <a:pPr marL="514350" indent="-514350">
              <a:buAutoNum type="arabicPeriod"/>
            </a:pPr>
            <a:endParaRPr lang="de-DE" dirty="0" smtClean="0"/>
          </a:p>
          <a:p>
            <a:pPr marL="514350" indent="-514350">
              <a:buAutoNum type="arabicPeriod"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ÜBUNG: GIT FLOW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772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467977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97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HINTERGRUND: KOMPLEXE PROJEKTE</a:t>
            </a:r>
            <a:endParaRPr lang="de-DE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980728"/>
            <a:ext cx="76835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02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REPOSITORY AUFTEILUNG: MODULE</a:t>
            </a:r>
            <a:endParaRPr lang="de-DE" dirty="0"/>
          </a:p>
        </p:txBody>
      </p:sp>
      <p:grpSp>
        <p:nvGrpSpPr>
          <p:cNvPr id="18" name="Gruppierung 17"/>
          <p:cNvGrpSpPr/>
          <p:nvPr/>
        </p:nvGrpSpPr>
        <p:grpSpPr>
          <a:xfrm>
            <a:off x="2443019" y="4652960"/>
            <a:ext cx="3766909" cy="1080296"/>
            <a:chOff x="1919312" y="4653136"/>
            <a:chExt cx="3766909" cy="1080296"/>
          </a:xfrm>
        </p:grpSpPr>
        <p:sp>
          <p:nvSpPr>
            <p:cNvPr id="7" name="Rechteck 6"/>
            <p:cNvSpPr/>
            <p:nvPr/>
          </p:nvSpPr>
          <p:spPr>
            <a:xfrm>
              <a:off x="3400221" y="4653136"/>
              <a:ext cx="2286000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 err="1">
                  <a:solidFill>
                    <a:srgbClr val="4D4D4D"/>
                  </a:solidFill>
                </a:rPr>
                <a:t>Git</a:t>
              </a:r>
              <a:r>
                <a:rPr lang="de-DE" dirty="0">
                  <a:solidFill>
                    <a:srgbClr val="4D4D4D"/>
                  </a:solidFill>
                </a:rPr>
                <a:t>-Repository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</a:t>
              </a:r>
              <a:r>
                <a:rPr lang="de-DE" dirty="0" err="1">
                  <a:solidFill>
                    <a:srgbClr val="4D4D4D"/>
                  </a:solidFill>
                </a:rPr>
                <a:t>Branches</a:t>
              </a:r>
              <a:endParaRPr lang="de-DE" dirty="0">
                <a:solidFill>
                  <a:srgbClr val="4D4D4D"/>
                </a:solidFill>
              </a:endParaRP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Tags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9312" y="4797152"/>
              <a:ext cx="862516" cy="862516"/>
            </a:xfrm>
            <a:prstGeom prst="rect">
              <a:avLst/>
            </a:prstGeom>
          </p:spPr>
        </p:pic>
      </p:grpSp>
      <p:grpSp>
        <p:nvGrpSpPr>
          <p:cNvPr id="17" name="Gruppierung 16"/>
          <p:cNvGrpSpPr/>
          <p:nvPr/>
        </p:nvGrpSpPr>
        <p:grpSpPr>
          <a:xfrm>
            <a:off x="2450719" y="2921933"/>
            <a:ext cx="4278566" cy="1080296"/>
            <a:chOff x="1955316" y="2876882"/>
            <a:chExt cx="4278566" cy="1080296"/>
          </a:xfrm>
        </p:grpSpPr>
        <p:sp>
          <p:nvSpPr>
            <p:cNvPr id="6" name="Rechteck 5"/>
            <p:cNvSpPr/>
            <p:nvPr/>
          </p:nvSpPr>
          <p:spPr>
            <a:xfrm>
              <a:off x="3443826" y="2876882"/>
              <a:ext cx="2790056" cy="1080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de-DE" dirty="0">
                  <a:solidFill>
                    <a:srgbClr val="4D4D4D"/>
                  </a:solidFill>
                </a:rPr>
                <a:t>Release-Einheit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 Version</a:t>
              </a:r>
            </a:p>
            <a:p>
              <a:pPr>
                <a:lnSpc>
                  <a:spcPct val="120000"/>
                </a:lnSpc>
                <a:buFont typeface="Arial"/>
                <a:buChar char="•"/>
              </a:pPr>
              <a:r>
                <a:rPr lang="de-DE" dirty="0">
                  <a:solidFill>
                    <a:srgbClr val="4D4D4D"/>
                  </a:solidFill>
                </a:rPr>
                <a:t> eigenen Lebenszyklus</a:t>
              </a:r>
            </a:p>
          </p:txBody>
        </p:sp>
        <p:pic>
          <p:nvPicPr>
            <p:cNvPr id="11" name="Bild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5316" y="3023733"/>
              <a:ext cx="862516" cy="862516"/>
            </a:xfrm>
            <a:prstGeom prst="rect">
              <a:avLst/>
            </a:prstGeom>
          </p:spPr>
        </p:pic>
      </p:grpSp>
      <p:grpSp>
        <p:nvGrpSpPr>
          <p:cNvPr id="16" name="Gruppierung 15"/>
          <p:cNvGrpSpPr/>
          <p:nvPr/>
        </p:nvGrpSpPr>
        <p:grpSpPr>
          <a:xfrm>
            <a:off x="2450720" y="1484608"/>
            <a:ext cx="3199569" cy="749697"/>
            <a:chOff x="1955317" y="1628800"/>
            <a:chExt cx="3199569" cy="749697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5317" y="1628800"/>
              <a:ext cx="862516" cy="650670"/>
            </a:xfrm>
            <a:prstGeom prst="rect">
              <a:avLst/>
            </a:prstGeom>
          </p:spPr>
        </p:pic>
        <p:sp>
          <p:nvSpPr>
            <p:cNvPr id="15" name="Rechteck 14"/>
            <p:cNvSpPr/>
            <p:nvPr/>
          </p:nvSpPr>
          <p:spPr>
            <a:xfrm>
              <a:off x="3422771" y="1916832"/>
              <a:ext cx="173211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2400" b="1" dirty="0">
                  <a:solidFill>
                    <a:srgbClr val="4D4D4D"/>
                  </a:solidFill>
                </a:rPr>
                <a:t>Ein Modul...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261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15884" y="908720"/>
            <a:ext cx="8512232" cy="15450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b="1" dirty="0" err="1"/>
              <a:t>Dependency</a:t>
            </a:r>
            <a:r>
              <a:rPr lang="de-DE" sz="2400" b="1" dirty="0"/>
              <a:t> Manager</a:t>
            </a:r>
          </a:p>
          <a:p>
            <a:pPr marL="0" indent="0">
              <a:buNone/>
            </a:pPr>
            <a:r>
              <a:rPr lang="de-DE" sz="2000" dirty="0" err="1"/>
              <a:t>Maven</a:t>
            </a:r>
            <a:r>
              <a:rPr lang="de-DE" sz="2000" dirty="0"/>
              <a:t>, Ivy, </a:t>
            </a:r>
            <a:r>
              <a:rPr lang="de-DE" sz="2000" dirty="0" err="1" smtClean="0"/>
              <a:t>Gradle</a:t>
            </a:r>
            <a:r>
              <a:rPr lang="de-DE" sz="2000" dirty="0" smtClean="0"/>
              <a:t>, P2 | </a:t>
            </a:r>
            <a:r>
              <a:rPr lang="de-DE" sz="2000" dirty="0" err="1" smtClean="0"/>
              <a:t>npm</a:t>
            </a:r>
            <a:r>
              <a:rPr lang="de-DE" sz="2000" dirty="0" smtClean="0"/>
              <a:t>, </a:t>
            </a:r>
            <a:r>
              <a:rPr lang="de-DE" sz="2000" dirty="0" err="1" smtClean="0"/>
              <a:t>RequireJS</a:t>
            </a:r>
            <a:r>
              <a:rPr lang="de-DE" sz="2000" dirty="0" smtClean="0"/>
              <a:t> | </a:t>
            </a:r>
            <a:r>
              <a:rPr lang="de-DE" sz="2000" dirty="0" err="1" smtClean="0"/>
              <a:t>Leiningen</a:t>
            </a:r>
            <a:r>
              <a:rPr lang="de-DE" sz="2000" dirty="0" smtClean="0"/>
              <a:t>, SBT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HOMOGENE MODULE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844824"/>
            <a:ext cx="58928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01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rgbClr val="4D4D4D"/>
                </a:solidFill>
              </a:rPr>
              <a:t>Inhomogene Infrastruktur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(externen) </a:t>
            </a:r>
            <a:r>
              <a:rPr lang="de-DE" dirty="0" err="1" smtClean="0">
                <a:solidFill>
                  <a:srgbClr val="4D4D4D"/>
                </a:solidFill>
              </a:rPr>
              <a:t>Sourcen</a:t>
            </a:r>
            <a:r>
              <a:rPr lang="de-DE" dirty="0" smtClean="0">
                <a:solidFill>
                  <a:srgbClr val="4D4D4D"/>
                </a:solidFill>
              </a:rPr>
              <a:t> und Ressourcen erforderlich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Globales </a:t>
            </a:r>
            <a:r>
              <a:rPr lang="de-DE" dirty="0" err="1" smtClean="0">
                <a:solidFill>
                  <a:srgbClr val="4D4D4D"/>
                </a:solidFill>
              </a:rPr>
              <a:t>Build</a:t>
            </a:r>
            <a:r>
              <a:rPr lang="de-DE" dirty="0" smtClean="0">
                <a:solidFill>
                  <a:srgbClr val="4D4D4D"/>
                </a:solidFill>
              </a:rPr>
              <a:t> notwendig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55690"/>
            <a:ext cx="64008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15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INHOMOGENE MODULE (II)</a:t>
            </a:r>
            <a:endParaRPr lang="de-DE" dirty="0"/>
          </a:p>
        </p:txBody>
      </p:sp>
      <p:sp>
        <p:nvSpPr>
          <p:cNvPr id="22" name="Textfeld 21"/>
          <p:cNvSpPr txBox="1"/>
          <p:nvPr/>
        </p:nvSpPr>
        <p:spPr>
          <a:xfrm>
            <a:off x="315884" y="5373216"/>
            <a:ext cx="8512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009587"/>
                </a:solidFill>
              </a:rPr>
              <a:t>Submodule</a:t>
            </a:r>
            <a:r>
              <a:rPr lang="de-DE" sz="2000" b="1" dirty="0">
                <a:solidFill>
                  <a:srgbClr val="4D4D4D"/>
                </a:solidFill>
              </a:rPr>
              <a:t> oder </a:t>
            </a:r>
            <a:r>
              <a:rPr lang="de-DE" sz="2000" b="1" dirty="0" err="1" smtClean="0">
                <a:solidFill>
                  <a:srgbClr val="009587"/>
                </a:solidFill>
              </a:rPr>
              <a:t>Subtree</a:t>
            </a:r>
            <a:endParaRPr lang="de-DE" sz="2000" b="1" dirty="0">
              <a:solidFill>
                <a:srgbClr val="009587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Einbinden von externen </a:t>
            </a:r>
            <a:r>
              <a:rPr lang="de-DE" dirty="0" err="1" smtClean="0">
                <a:solidFill>
                  <a:srgbClr val="4D4D4D"/>
                </a:solidFill>
              </a:rPr>
              <a:t>Git-Repositories</a:t>
            </a:r>
            <a:endParaRPr lang="de-DE" dirty="0" smtClean="0">
              <a:solidFill>
                <a:srgbClr val="4D4D4D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de-DE" dirty="0" smtClean="0">
                <a:solidFill>
                  <a:srgbClr val="4D4D4D"/>
                </a:solidFill>
              </a:rPr>
              <a:t>Exakter Stand wird </a:t>
            </a:r>
            <a:r>
              <a:rPr lang="de-DE" dirty="0" err="1" smtClean="0">
                <a:solidFill>
                  <a:srgbClr val="4D4D4D"/>
                </a:solidFill>
              </a:rPr>
              <a:t>versioniert</a:t>
            </a:r>
            <a:endParaRPr lang="de-DE" dirty="0" smtClean="0">
              <a:solidFill>
                <a:srgbClr val="4D4D4D"/>
              </a:solidFill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844" y="451812"/>
            <a:ext cx="71120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6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EINGEBUNDENE REPOSITORIES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b="1" dirty="0" smtClean="0"/>
              <a:t>Referenziertes Repository wird unterhalb eines Verzeichnisses eingebunden </a:t>
            </a:r>
          </a:p>
          <a:p>
            <a:endParaRPr lang="de-DE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3382963"/>
            <a:ext cx="5613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9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69459" y="5506602"/>
            <a:ext cx="8512232" cy="875432"/>
          </a:xfrm>
        </p:spPr>
        <p:txBody>
          <a:bodyPr/>
          <a:lstStyle/>
          <a:p>
            <a:r>
              <a:rPr lang="de-DE" dirty="0" smtClean="0"/>
              <a:t>Viele Vereinfachungen in neueren </a:t>
            </a:r>
            <a:r>
              <a:rPr lang="de-DE" dirty="0" err="1" smtClean="0"/>
              <a:t>Git</a:t>
            </a:r>
            <a:r>
              <a:rPr lang="de-DE" dirty="0" smtClean="0"/>
              <a:t>-Versionen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</a:t>
            </a:r>
            <a:endParaRPr lang="de-DE" dirty="0"/>
          </a:p>
        </p:txBody>
      </p:sp>
      <p:pic>
        <p:nvPicPr>
          <p:cNvPr id="17" name="Bild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697" y="1061184"/>
            <a:ext cx="3532426" cy="3519944"/>
          </a:xfrm>
          <a:prstGeom prst="rect">
            <a:avLst/>
          </a:prstGeom>
        </p:spPr>
      </p:pic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</p:spTree>
    <p:extLst>
      <p:ext uri="{BB962C8B-B14F-4D97-AF65-F5344CB8AC3E}">
        <p14:creationId xmlns:p14="http://schemas.microsoft.com/office/powerpoint/2010/main" val="3667024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2.0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git-scm.com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cola</a:t>
            </a:r>
            <a:r>
              <a:rPr lang="de-DE" sz="2800" dirty="0" smtClean="0"/>
              <a:t> 2.0.7 (Alternative GUI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git-cola.github.io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Git</a:t>
            </a:r>
            <a:r>
              <a:rPr lang="de-DE" sz="2800" dirty="0" smtClean="0"/>
              <a:t> </a:t>
            </a:r>
            <a:r>
              <a:rPr lang="de-DE" sz="2800" dirty="0" err="1" smtClean="0"/>
              <a:t>flow</a:t>
            </a:r>
            <a:r>
              <a:rPr lang="de-DE" sz="2800" dirty="0" smtClean="0"/>
              <a:t> (</a:t>
            </a:r>
            <a:r>
              <a:rPr lang="de-DE" sz="2800" dirty="0" err="1" smtClean="0"/>
              <a:t>Bash</a:t>
            </a:r>
            <a:r>
              <a:rPr lang="de-DE" sz="2800" dirty="0" smtClean="0"/>
              <a:t> Erweiterungen für </a:t>
            </a:r>
            <a:r>
              <a:rPr lang="de-DE" sz="2800" dirty="0" err="1" smtClean="0"/>
              <a:t>Git</a:t>
            </a:r>
            <a:r>
              <a:rPr lang="de-DE" sz="2800" dirty="0" smtClean="0"/>
              <a:t> Flow Workflow)</a:t>
            </a:r>
          </a:p>
          <a:p>
            <a:r>
              <a:rPr lang="de-DE" sz="2400" dirty="0">
                <a:solidFill>
                  <a:srgbClr val="438ECC"/>
                </a:solidFill>
              </a:rPr>
              <a:t>https://</a:t>
            </a:r>
            <a:r>
              <a:rPr lang="de-DE" sz="2400" dirty="0" err="1">
                <a:solidFill>
                  <a:srgbClr val="438ECC"/>
                </a:solidFill>
              </a:rPr>
              <a:t>github.com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nvie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  <a:r>
              <a:rPr lang="de-DE" sz="2400" dirty="0" err="1">
                <a:solidFill>
                  <a:srgbClr val="438ECC"/>
                </a:solidFill>
              </a:rPr>
              <a:t>gitflow</a:t>
            </a:r>
            <a:endParaRPr lang="de-DE" sz="2400" dirty="0" smtClean="0">
              <a:solidFill>
                <a:srgbClr val="438ECC"/>
              </a:solidFill>
            </a:endParaRPr>
          </a:p>
          <a:p>
            <a:pPr marL="0" indent="0">
              <a:buNone/>
            </a:pPr>
            <a:endParaRPr lang="de-DE" sz="1800" dirty="0" smtClean="0"/>
          </a:p>
          <a:p>
            <a:pPr marL="0" indent="0">
              <a:buNone/>
            </a:pPr>
            <a:r>
              <a:rPr lang="de-DE" sz="2800" dirty="0" err="1" smtClean="0"/>
              <a:t>Meld</a:t>
            </a:r>
            <a:r>
              <a:rPr lang="de-DE" sz="2800" dirty="0" smtClean="0"/>
              <a:t> – </a:t>
            </a:r>
            <a:r>
              <a:rPr lang="de-DE" sz="2800" dirty="0" err="1" smtClean="0"/>
              <a:t>Mergetool</a:t>
            </a:r>
            <a:r>
              <a:rPr lang="de-DE" sz="2800" dirty="0" smtClean="0"/>
              <a:t> für </a:t>
            </a:r>
            <a:r>
              <a:rPr lang="de-DE" sz="2800" dirty="0" err="1" smtClean="0"/>
              <a:t>Git</a:t>
            </a:r>
            <a:endParaRPr lang="de-DE" sz="2800" dirty="0" smtClean="0"/>
          </a:p>
          <a:p>
            <a:r>
              <a:rPr lang="de-DE" sz="2400" dirty="0">
                <a:solidFill>
                  <a:srgbClr val="438ECC"/>
                </a:solidFill>
              </a:rPr>
              <a:t>http://</a:t>
            </a:r>
            <a:r>
              <a:rPr lang="de-DE" sz="2400" dirty="0" err="1">
                <a:solidFill>
                  <a:srgbClr val="438ECC"/>
                </a:solidFill>
              </a:rPr>
              <a:t>meldmerge.org</a:t>
            </a:r>
            <a:r>
              <a:rPr lang="de-DE" sz="2400" dirty="0">
                <a:solidFill>
                  <a:srgbClr val="438ECC"/>
                </a:solidFill>
              </a:rPr>
              <a:t>/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WORKSHOP VM – GIT + GIT-TOOLS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1005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 smtClean="0"/>
              <a:t>Fremdes Repository wird über einen </a:t>
            </a:r>
            <a:r>
              <a:rPr lang="de-DE" sz="2400" b="1" dirty="0" err="1" smtClean="0">
                <a:solidFill>
                  <a:srgbClr val="009587"/>
                </a:solidFill>
              </a:rPr>
              <a:t>Subtree</a:t>
            </a:r>
            <a:r>
              <a:rPr lang="de-DE" sz="2400" b="1" dirty="0" smtClean="0">
                <a:solidFill>
                  <a:srgbClr val="009587"/>
                </a:solidFill>
              </a:rPr>
              <a:t> </a:t>
            </a:r>
            <a:r>
              <a:rPr lang="de-DE" sz="2400" b="1" dirty="0" err="1" smtClean="0">
                <a:solidFill>
                  <a:srgbClr val="009587"/>
                </a:solidFill>
              </a:rPr>
              <a:t>Merge</a:t>
            </a:r>
            <a:r>
              <a:rPr lang="de-DE" sz="2400" b="1" dirty="0" smtClean="0"/>
              <a:t> eingebunden</a:t>
            </a:r>
          </a:p>
          <a:p>
            <a:r>
              <a:rPr lang="de-DE" sz="1800" dirty="0" smtClean="0"/>
              <a:t>Historie wird in Ziel-Repository eingebunden</a:t>
            </a:r>
          </a:p>
          <a:p>
            <a:r>
              <a:rPr lang="de-DE" sz="1800" dirty="0" smtClean="0"/>
              <a:t>Objekte und Referenzen werden in Ziel-Repository übernommen</a:t>
            </a:r>
          </a:p>
          <a:p>
            <a:r>
              <a:rPr lang="de-DE" sz="1800" dirty="0" err="1" smtClean="0"/>
              <a:t>Tree</a:t>
            </a:r>
            <a:r>
              <a:rPr lang="de-DE" sz="1800" dirty="0" smtClean="0"/>
              <a:t> des Original-</a:t>
            </a:r>
            <a:r>
              <a:rPr lang="de-DE" sz="1800" dirty="0" err="1" smtClean="0"/>
              <a:t>Repositories</a:t>
            </a:r>
            <a:r>
              <a:rPr lang="de-DE" sz="1800" dirty="0" smtClean="0"/>
              <a:t> wird in Ziel-Repository als Unterverzeichnis eingebunden</a:t>
            </a:r>
          </a:p>
          <a:p>
            <a:endParaRPr lang="de-DE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</a:t>
            </a:r>
            <a:endParaRPr lang="de-DE" dirty="0"/>
          </a:p>
        </p:txBody>
      </p:sp>
      <p:sp>
        <p:nvSpPr>
          <p:cNvPr id="18" name="Shape 521"/>
          <p:cNvSpPr/>
          <p:nvPr/>
        </p:nvSpPr>
        <p:spPr>
          <a:xfrm>
            <a:off x="4625575" y="6083002"/>
            <a:ext cx="2236572" cy="2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70000" lnSpcReduction="20000"/>
          </a:bodyPr>
          <a:lstStyle>
            <a:lvl1pPr algn="l" defTabSz="566674">
              <a:buFont typeface="Gill Sans"/>
              <a:defRPr sz="1358">
                <a:solidFill>
                  <a:srgbClr val="5E5E5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358" dirty="0">
                <a:solidFill>
                  <a:srgbClr val="5E5E5E"/>
                </a:solidFill>
              </a:rPr>
              <a:t>* aus „Git - Grundlagen und Workflows“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645024"/>
            <a:ext cx="62484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190507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 smtClean="0"/>
              <a:t>Modul </a:t>
            </a:r>
            <a:r>
              <a:rPr dirty="0"/>
              <a:t>hinzufügen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Repository mit </a:t>
            </a:r>
            <a:r>
              <a:rPr lang="de-DE" dirty="0" smtClean="0"/>
              <a:t>Modul </a:t>
            </a:r>
            <a:r>
              <a:rPr dirty="0" smtClean="0"/>
              <a:t>klonen</a:t>
            </a:r>
            <a:endParaRPr dirty="0"/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Neue Version eines Moduls einbinden</a:t>
            </a:r>
          </a:p>
          <a:p>
            <a:pPr marL="371460" defTabSz="328600">
              <a:spcBef>
                <a:spcPts val="1336"/>
              </a:spcBef>
              <a:buFont typeface="+mj-lt"/>
              <a:buAutoNum type="arabicPeriod"/>
              <a:defRPr sz="1800"/>
            </a:pPr>
            <a:r>
              <a:rPr dirty="0"/>
              <a:t>Änderungen in einem Modul durchführen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PRAXIS-BEISPIEL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28800"/>
            <a:ext cx="64008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7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3802605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47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221088"/>
            <a:ext cx="8512232" cy="20882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800" b="1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"</a:t>
            </a:r>
            <a:r>
              <a:rPr lang="de-DE" sz="1800" b="1" dirty="0">
                <a:solidFill>
                  <a:srgbClr val="F7AA44"/>
                </a:solidFill>
                <a:latin typeface="Courier New"/>
                <a:cs typeface="Courier New"/>
              </a:rPr>
              <a:t>Bootstrap hinzugefügt"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7377297] Bootstrap hinzugefügt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2 </a:t>
            </a:r>
            <a:r>
              <a:rPr lang="de-DE" sz="1800" dirty="0" err="1">
                <a:latin typeface="Courier New"/>
                <a:cs typeface="Courier New"/>
              </a:rPr>
              <a:t>files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4 </a:t>
            </a:r>
            <a:r>
              <a:rPr lang="de-DE" sz="1800" dirty="0" err="1">
                <a:latin typeface="Courier New"/>
                <a:cs typeface="Courier New"/>
              </a:rPr>
              <a:t>insertions</a:t>
            </a:r>
            <a:r>
              <a:rPr lang="de-DE" sz="1800" dirty="0">
                <a:latin typeface="Courier New"/>
                <a:cs typeface="Courier New"/>
              </a:rPr>
              <a:t>(+)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100644 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.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gitmodules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create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mode</a:t>
            </a:r>
            <a:r>
              <a:rPr lang="de-DE" sz="1800" dirty="0">
                <a:latin typeface="Courier New"/>
                <a:cs typeface="Courier New"/>
              </a:rPr>
              <a:t> 160000 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800" b="1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20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SUBMODULE HINZUFÜGEN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4744"/>
            <a:ext cx="64008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12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645024"/>
            <a:ext cx="8512232" cy="27363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clone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recurse-submodule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F7AA44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application.git</a:t>
            </a:r>
            <a:endParaRPr lang="de-DE" sz="16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...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Cloning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 smtClean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smtClean="0">
                <a:latin typeface="Courier New"/>
                <a:cs typeface="Courier New"/>
              </a:rPr>
              <a:t>out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update </a:t>
            </a:r>
            <a:r>
              <a:rPr lang="de-DE" sz="1600" b="1" dirty="0">
                <a:latin typeface="Courier New"/>
                <a:cs typeface="Courier New"/>
              </a:rPr>
              <a:t>-</a:t>
            </a:r>
            <a:r>
              <a:rPr lang="de-DE" sz="1600" b="1" dirty="0" smtClean="0">
                <a:latin typeface="Courier New"/>
                <a:cs typeface="Courier New"/>
              </a:rPr>
              <a:t>-</a:t>
            </a:r>
            <a:r>
              <a:rPr lang="de-DE" sz="1600" b="1" dirty="0" err="1" smtClean="0">
                <a:latin typeface="Courier New"/>
                <a:cs typeface="Courier New"/>
              </a:rPr>
              <a:t>init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...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Cloning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into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'...</a:t>
            </a: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Submodule </a:t>
            </a:r>
            <a:r>
              <a:rPr lang="de-DE" sz="1600" dirty="0" err="1">
                <a:latin typeface="Courier New"/>
                <a:cs typeface="Courier New"/>
              </a:rPr>
              <a:t>path</a:t>
            </a:r>
            <a:r>
              <a:rPr lang="de-DE" sz="1600" dirty="0">
                <a:latin typeface="Courier New"/>
                <a:cs typeface="Courier New"/>
              </a:rPr>
              <a:t>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': </a:t>
            </a:r>
            <a:r>
              <a:rPr lang="de-DE" sz="1600" dirty="0" err="1">
                <a:latin typeface="Courier New"/>
                <a:cs typeface="Courier New"/>
              </a:rPr>
              <a:t>checked</a:t>
            </a:r>
            <a:r>
              <a:rPr lang="de-DE" sz="1600" dirty="0">
                <a:latin typeface="Courier New"/>
                <a:cs typeface="Courier New"/>
              </a:rPr>
              <a:t> out 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KLONEN MIT SUBMODULES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76" y="980728"/>
            <a:ext cx="5813648" cy="24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21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4077072"/>
            <a:ext cx="8512232" cy="23042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800" b="1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>
                <a:solidFill>
                  <a:srgbClr val="AB51A8"/>
                </a:solidFill>
                <a:latin typeface="Courier New"/>
                <a:cs typeface="Courier New"/>
              </a:rPr>
              <a:t>v4.1 </a:t>
            </a:r>
            <a:endParaRPr lang="de-DE" sz="18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 err="1">
                <a:latin typeface="Courier New"/>
                <a:cs typeface="Courier New"/>
              </a:rPr>
              <a:t>Previous</a:t>
            </a:r>
            <a:r>
              <a:rPr lang="de-DE" sz="1800" dirty="0">
                <a:latin typeface="Courier New"/>
                <a:cs typeface="Courier New"/>
              </a:rPr>
              <a:t> HEAD </a:t>
            </a:r>
            <a:r>
              <a:rPr lang="de-DE" sz="1800" dirty="0" err="1">
                <a:latin typeface="Courier New"/>
                <a:cs typeface="Courier New"/>
              </a:rPr>
              <a:t>position</a:t>
            </a:r>
            <a:r>
              <a:rPr lang="de-DE" sz="1800" dirty="0">
                <a:latin typeface="Courier New"/>
                <a:cs typeface="Courier New"/>
              </a:rPr>
              <a:t> was 9876b4d... </a:t>
            </a: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HEAD </a:t>
            </a:r>
            <a:r>
              <a:rPr lang="de-DE" sz="1800" dirty="0" err="1">
                <a:latin typeface="Courier New"/>
                <a:cs typeface="Courier New"/>
              </a:rPr>
              <a:t>is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now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at</a:t>
            </a:r>
            <a:r>
              <a:rPr lang="de-DE" sz="1800" dirty="0">
                <a:latin typeface="Courier New"/>
                <a:cs typeface="Courier New"/>
              </a:rPr>
              <a:t> 61bb387... </a:t>
            </a:r>
            <a:endParaRPr lang="de-DE" sz="18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8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800" dirty="0" smtClean="0">
                <a:latin typeface="Courier New"/>
                <a:cs typeface="Courier New"/>
              </a:rPr>
              <a:t>$ </a:t>
            </a:r>
            <a:r>
              <a:rPr lang="de-DE" sz="18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8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latin typeface="Courier New"/>
                <a:cs typeface="Courier New"/>
              </a:rPr>
              <a:t>-m</a:t>
            </a:r>
            <a:r>
              <a:rPr lang="de-DE" sz="18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8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„Neue Version eingebunden“ </a:t>
            </a:r>
            <a:r>
              <a:rPr lang="de-DE" sz="18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</a:t>
            </a:r>
            <a:endParaRPr lang="de-DE" sz="18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[</a:t>
            </a:r>
            <a:r>
              <a:rPr lang="de-DE" sz="18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8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800" dirty="0">
                <a:latin typeface="Courier New"/>
                <a:cs typeface="Courier New"/>
              </a:rPr>
              <a:t>d6b2223] Neue </a:t>
            </a:r>
            <a:r>
              <a:rPr lang="de-DE" sz="1800" dirty="0" smtClean="0">
                <a:latin typeface="Courier New"/>
                <a:cs typeface="Courier New"/>
              </a:rPr>
              <a:t>Version eingebunden</a:t>
            </a: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800" dirty="0">
                <a:latin typeface="Courier New"/>
                <a:cs typeface="Courier New"/>
              </a:rPr>
              <a:t> 1 </a:t>
            </a:r>
            <a:r>
              <a:rPr lang="de-DE" sz="1800" dirty="0" err="1">
                <a:latin typeface="Courier New"/>
                <a:cs typeface="Courier New"/>
              </a:rPr>
              <a:t>file</a:t>
            </a:r>
            <a:r>
              <a:rPr lang="de-DE" sz="1800" dirty="0">
                <a:latin typeface="Courier New"/>
                <a:cs typeface="Courier New"/>
              </a:rPr>
              <a:t> </a:t>
            </a:r>
            <a:r>
              <a:rPr lang="de-DE" sz="1800" dirty="0" err="1">
                <a:latin typeface="Courier New"/>
                <a:cs typeface="Courier New"/>
              </a:rPr>
              <a:t>changed</a:t>
            </a:r>
            <a:r>
              <a:rPr lang="de-DE" sz="1800" dirty="0">
                <a:latin typeface="Courier New"/>
                <a:cs typeface="Courier New"/>
              </a:rPr>
              <a:t>, 1 </a:t>
            </a:r>
            <a:r>
              <a:rPr lang="de-DE" sz="1800" dirty="0" err="1">
                <a:latin typeface="Courier New"/>
                <a:cs typeface="Courier New"/>
              </a:rPr>
              <a:t>insertion</a:t>
            </a:r>
            <a:r>
              <a:rPr lang="de-DE" sz="1800" dirty="0">
                <a:latin typeface="Courier New"/>
                <a:cs typeface="Courier New"/>
              </a:rPr>
              <a:t>(+), 1 </a:t>
            </a:r>
            <a:r>
              <a:rPr lang="de-DE" sz="1800" dirty="0" err="1">
                <a:latin typeface="Courier New"/>
                <a:cs typeface="Courier New"/>
              </a:rPr>
              <a:t>deletion</a:t>
            </a:r>
            <a:r>
              <a:rPr lang="de-DE" sz="1800" dirty="0">
                <a:latin typeface="Courier New"/>
                <a:cs typeface="Courier New"/>
              </a:rPr>
              <a:t>(-)</a:t>
            </a: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NEUE VERSION EINBINDEN</a:t>
            </a:r>
            <a:endParaRPr lang="de-DE" dirty="0"/>
          </a:p>
        </p:txBody>
      </p:sp>
      <p:pic>
        <p:nvPicPr>
          <p:cNvPr id="14" name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10630"/>
            <a:ext cx="6400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7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756173"/>
            <a:ext cx="8512232" cy="25531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Einmaliges Hinzufügen des Submodules</a:t>
            </a: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branch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develop</a:t>
            </a:r>
            <a:r>
              <a:rPr lang="de-DE" sz="1600" b="1" dirty="0" smtClean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>
                <a:latin typeface="Courier New"/>
                <a:cs typeface="Courier New"/>
              </a:rPr>
              <a:t>-m </a:t>
            </a:r>
            <a:r>
              <a:rPr lang="de-DE" sz="1600" b="1" dirty="0">
                <a:solidFill>
                  <a:srgbClr val="F7AA44"/>
                </a:solidFill>
                <a:latin typeface="Courier New"/>
                <a:cs typeface="Courier New"/>
              </a:rPr>
              <a:t>"Bootstrap hinzugefügt"</a:t>
            </a:r>
          </a:p>
          <a:p>
            <a:pPr marL="0" indent="0">
              <a:buNone/>
            </a:pPr>
            <a:endParaRPr lang="de-DE" sz="1600" b="1" dirty="0" smtClean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latin typeface="Courier New"/>
                <a:cs typeface="Courier New"/>
              </a:rPr>
              <a:t># Aktualisieren mit neuster Version des </a:t>
            </a:r>
            <a:r>
              <a:rPr lang="de-DE" sz="1600" b="1" dirty="0" err="1" smtClean="0">
                <a:latin typeface="Courier New"/>
                <a:cs typeface="Courier New"/>
              </a:rPr>
              <a:t>Branches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latin typeface="Courier New"/>
                <a:cs typeface="Courier New"/>
              </a:rPr>
              <a:t>develop</a:t>
            </a:r>
            <a:endParaRPr lang="de-DE" sz="16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submodule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update </a:t>
            </a:r>
            <a:r>
              <a:rPr lang="de-DE" sz="1600" b="1" dirty="0" smtClean="0">
                <a:latin typeface="Courier New"/>
                <a:cs typeface="Courier New"/>
              </a:rPr>
              <a:t>--remote</a:t>
            </a:r>
            <a:endParaRPr lang="de-DE" sz="16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smtClean="0">
                <a:latin typeface="Courier New"/>
                <a:cs typeface="Courier New"/>
              </a:rPr>
              <a:t>-m 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„Neue Version vom </a:t>
            </a:r>
            <a:r>
              <a:rPr lang="de-DE" sz="1600" b="1" dirty="0" err="1" smtClean="0">
                <a:solidFill>
                  <a:srgbClr val="ED6F49"/>
                </a:solidFill>
                <a:latin typeface="Courier New"/>
                <a:cs typeface="Courier New"/>
              </a:rPr>
              <a:t>develop-Branch</a:t>
            </a:r>
            <a:r>
              <a:rPr lang="de-DE" sz="1600" b="1" dirty="0" smtClean="0">
                <a:solidFill>
                  <a:srgbClr val="ED6F49"/>
                </a:solidFill>
                <a:latin typeface="Courier New"/>
                <a:cs typeface="Courier New"/>
              </a:rPr>
              <a:t>“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endParaRPr lang="de-DE" sz="1600" b="1" dirty="0">
              <a:solidFill>
                <a:srgbClr val="84A4C1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[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solidFill>
                  <a:srgbClr val="AB51A8"/>
                </a:solidFill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92598cc] Neue Version vom </a:t>
            </a:r>
            <a:r>
              <a:rPr lang="de-DE" sz="1600" dirty="0" err="1" smtClean="0">
                <a:latin typeface="Courier New"/>
                <a:cs typeface="Courier New"/>
              </a:rPr>
              <a:t>develop-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endParaRPr lang="de-DE" sz="16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1 </a:t>
            </a:r>
            <a:r>
              <a:rPr lang="de-DE" sz="1600" dirty="0" err="1">
                <a:latin typeface="Courier New"/>
                <a:cs typeface="Courier New"/>
              </a:rPr>
              <a:t>file</a:t>
            </a:r>
            <a:r>
              <a:rPr lang="de-DE" sz="1600" dirty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changed</a:t>
            </a:r>
            <a:r>
              <a:rPr lang="de-DE" sz="1600" dirty="0">
                <a:latin typeface="Courier New"/>
                <a:cs typeface="Courier New"/>
              </a:rPr>
              <a:t>, 1 </a:t>
            </a:r>
            <a:r>
              <a:rPr lang="de-DE" sz="1600" dirty="0" err="1">
                <a:latin typeface="Courier New"/>
                <a:cs typeface="Courier New"/>
              </a:rPr>
              <a:t>insertion</a:t>
            </a:r>
            <a:r>
              <a:rPr lang="de-DE" sz="1600" dirty="0">
                <a:latin typeface="Courier New"/>
                <a:cs typeface="Courier New"/>
              </a:rPr>
              <a:t>(+), 1 </a:t>
            </a:r>
            <a:r>
              <a:rPr lang="de-DE" sz="1600" dirty="0" err="1">
                <a:latin typeface="Courier New"/>
                <a:cs typeface="Courier New"/>
              </a:rPr>
              <a:t>deletion</a:t>
            </a:r>
            <a:r>
              <a:rPr lang="de-DE" sz="1600" dirty="0">
                <a:latin typeface="Courier New"/>
                <a:cs typeface="Courier New"/>
              </a:rPr>
              <a:t>(-)</a:t>
            </a:r>
            <a:endParaRPr lang="de-DE" sz="16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ALTERNATIVE: BRANCH EINBINDEN (SEIT GIT 1.8.2)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403" y="1079376"/>
            <a:ext cx="6769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54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fill="hold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5884" y="3068960"/>
            <a:ext cx="8512232" cy="30572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fetch</a:t>
            </a:r>
            <a:endParaRPr lang="de-DE" sz="14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 smtClean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 smtClean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checkout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master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...Dateien im Submodule ändern...</a:t>
            </a:r>
            <a:endParaRPr lang="de-DE" sz="1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b="1" dirty="0">
                <a:solidFill>
                  <a:srgbClr val="2095F2"/>
                </a:solidFill>
                <a:latin typeface="Courier New"/>
                <a:cs typeface="Courier New"/>
              </a:rPr>
              <a:t>/</a:t>
            </a:r>
            <a:r>
              <a:rPr lang="de-DE" sz="1400" b="1" dirty="0" err="1">
                <a:solidFill>
                  <a:srgbClr val="2095F2"/>
                </a:solidFill>
                <a:latin typeface="Courier New"/>
                <a:cs typeface="Courier New"/>
              </a:rPr>
              <a:t>bs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„Direkt im Submodule geändert“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smtClean="0">
                <a:latin typeface="Courier New"/>
                <a:cs typeface="Courier New"/>
              </a:rPr>
              <a:t># Neue Version einbinden und in beide </a:t>
            </a:r>
            <a:r>
              <a:rPr lang="de-DE" sz="1400" dirty="0" err="1" smtClean="0">
                <a:latin typeface="Courier New"/>
                <a:cs typeface="Courier New"/>
              </a:rPr>
              <a:t>Repositories</a:t>
            </a:r>
            <a:r>
              <a:rPr lang="de-DE" sz="1400" dirty="0" smtClean="0">
                <a:latin typeface="Courier New"/>
                <a:cs typeface="Courier New"/>
              </a:rPr>
              <a:t> pushen</a:t>
            </a:r>
          </a:p>
          <a:p>
            <a:pPr marL="0" indent="0">
              <a:buNone/>
            </a:pPr>
            <a:r>
              <a:rPr lang="de-DE" sz="14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</a:t>
            </a: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commit</a:t>
            </a:r>
            <a:r>
              <a:rPr lang="de-DE" sz="14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400" b="1" dirty="0" smtClean="0">
                <a:latin typeface="Courier New"/>
                <a:cs typeface="Courier New"/>
              </a:rPr>
              <a:t>-am 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„Geänderte </a:t>
            </a:r>
            <a:r>
              <a:rPr lang="de-DE" sz="1400" b="1" dirty="0" err="1" smtClean="0">
                <a:solidFill>
                  <a:srgbClr val="F7AA44"/>
                </a:solidFill>
                <a:latin typeface="Courier New"/>
                <a:cs typeface="Courier New"/>
              </a:rPr>
              <a:t>bootstrap</a:t>
            </a:r>
            <a:r>
              <a:rPr lang="de-DE" sz="1400" b="1" dirty="0" smtClean="0">
                <a:solidFill>
                  <a:srgbClr val="F7AA44"/>
                </a:solidFill>
                <a:latin typeface="Courier New"/>
                <a:cs typeface="Courier New"/>
              </a:rPr>
              <a:t> Version“</a:t>
            </a:r>
            <a:endParaRPr lang="de-DE" sz="1400" b="1" dirty="0">
              <a:solidFill>
                <a:srgbClr val="F7AA44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b="1" dirty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400" b="1" dirty="0" err="1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400" dirty="0">
                <a:latin typeface="Courier New"/>
                <a:cs typeface="Courier New"/>
              </a:rPr>
              <a:t>$ </a:t>
            </a:r>
            <a:r>
              <a:rPr lang="de-DE" sz="1400" b="1" dirty="0" err="1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400" b="1" dirty="0">
                <a:solidFill>
                  <a:srgbClr val="00BBD3"/>
                </a:solidFill>
                <a:latin typeface="Courier New"/>
                <a:cs typeface="Courier New"/>
              </a:rPr>
              <a:t> push </a:t>
            </a:r>
            <a:r>
              <a:rPr lang="de-DE" sz="1400" b="1" dirty="0">
                <a:latin typeface="Courier New"/>
                <a:cs typeface="Courier New"/>
              </a:rPr>
              <a:t>--</a:t>
            </a:r>
            <a:r>
              <a:rPr lang="de-DE" sz="1400" b="1" dirty="0" err="1">
                <a:latin typeface="Courier New"/>
                <a:cs typeface="Courier New"/>
              </a:rPr>
              <a:t>recurse-submodules</a:t>
            </a:r>
            <a:r>
              <a:rPr lang="de-DE" sz="1400" b="1" dirty="0">
                <a:latin typeface="Courier New"/>
                <a:cs typeface="Courier New"/>
              </a:rPr>
              <a:t>=on-</a:t>
            </a:r>
            <a:r>
              <a:rPr lang="de-DE" sz="1400" b="1" dirty="0" err="1" smtClean="0">
                <a:latin typeface="Courier New"/>
                <a:cs typeface="Courier New"/>
              </a:rPr>
              <a:t>demand</a:t>
            </a:r>
            <a:endParaRPr lang="de-DE" sz="1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400" dirty="0" err="1">
                <a:latin typeface="Courier New"/>
                <a:cs typeface="Courier New"/>
              </a:rPr>
              <a:t>Pushing</a:t>
            </a:r>
            <a:r>
              <a:rPr lang="de-DE" sz="1400" dirty="0">
                <a:latin typeface="Courier New"/>
                <a:cs typeface="Courier New"/>
              </a:rPr>
              <a:t> </a:t>
            </a:r>
            <a:r>
              <a:rPr lang="de-DE" sz="1400" dirty="0" err="1">
                <a:latin typeface="Courier New"/>
                <a:cs typeface="Courier New"/>
              </a:rPr>
              <a:t>submodule</a:t>
            </a:r>
            <a:r>
              <a:rPr lang="de-DE" sz="1400" dirty="0">
                <a:latin typeface="Courier New"/>
                <a:cs typeface="Courier New"/>
              </a:rPr>
              <a:t> '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4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400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400" dirty="0" smtClean="0">
                <a:latin typeface="Courier New"/>
                <a:cs typeface="Courier New"/>
              </a:rPr>
              <a:t>‘</a:t>
            </a:r>
          </a:p>
          <a:p>
            <a:pPr marL="0" indent="0">
              <a:buNone/>
            </a:pPr>
            <a:r>
              <a:rPr lang="de-DE" sz="1400" dirty="0" err="1" smtClean="0">
                <a:latin typeface="Courier New"/>
                <a:cs typeface="Courier New"/>
              </a:rPr>
              <a:t>To</a:t>
            </a:r>
            <a:r>
              <a:rPr lang="de-DE" sz="1400" dirty="0" smtClean="0">
                <a:latin typeface="Courier New"/>
                <a:cs typeface="Courier New"/>
              </a:rPr>
              <a:t> </a:t>
            </a:r>
            <a:r>
              <a:rPr lang="de-DE" sz="1400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400" dirty="0" smtClean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f33af09..1032148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 smtClean="0">
                <a:latin typeface="Courier New"/>
                <a:cs typeface="Courier New"/>
              </a:rPr>
              <a:t>master</a:t>
            </a:r>
            <a:endParaRPr lang="fi-FI" sz="1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To </a:t>
            </a:r>
            <a:r>
              <a:rPr lang="fi-FI" sz="1400" dirty="0" err="1" smtClean="0">
                <a:solidFill>
                  <a:srgbClr val="009587"/>
                </a:solidFill>
                <a:latin typeface="Courier New"/>
                <a:cs typeface="Courier New"/>
              </a:rPr>
              <a:t>web-application.git</a:t>
            </a:r>
            <a:endParaRPr lang="fi-FI" sz="1400" dirty="0">
              <a:solidFill>
                <a:srgbClr val="009587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i-FI" sz="1400" dirty="0">
                <a:latin typeface="Courier New"/>
                <a:cs typeface="Courier New"/>
              </a:rPr>
              <a:t>   cd9de05..f0bb790 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r>
              <a:rPr lang="fi-FI" sz="1400" dirty="0">
                <a:latin typeface="Courier New"/>
                <a:cs typeface="Courier New"/>
              </a:rPr>
              <a:t> -&gt; </a:t>
            </a:r>
            <a:r>
              <a:rPr lang="fi-FI" sz="1400" dirty="0" err="1">
                <a:latin typeface="Courier New"/>
                <a:cs typeface="Courier New"/>
              </a:rPr>
              <a:t>master</a:t>
            </a:r>
            <a:endParaRPr lang="fi-FI" sz="14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IN SUBMODULES ÄNDERN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644" y="908720"/>
            <a:ext cx="6008712" cy="205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39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GROSSE PROJEKTE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TEIL 3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352550" y="4129628"/>
            <a:ext cx="6267608" cy="342233"/>
          </a:xfrm>
          <a:prstGeom prst="rect">
            <a:avLst/>
          </a:prstGeom>
          <a:solidFill>
            <a:srgbClr val="E7ABA3"/>
          </a:solidFill>
          <a:ln w="6350">
            <a:solidFill>
              <a:srgbClr val="B52519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2"/>
          <p:cNvSpPr txBox="1">
            <a:spLocks/>
          </p:cNvSpPr>
          <p:nvPr/>
        </p:nvSpPr>
        <p:spPr>
          <a:xfrm>
            <a:off x="1474229" y="3490792"/>
            <a:ext cx="6407150" cy="95844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1" kern="1200">
                <a:solidFill>
                  <a:srgbClr val="EFEFEE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4D4D4D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Repositoryaufteilung</a:t>
            </a:r>
            <a:endParaRPr lang="de-DE" dirty="0" smtClean="0"/>
          </a:p>
          <a:p>
            <a:r>
              <a:rPr lang="de-DE" dirty="0" smtClean="0"/>
              <a:t>Submodules</a:t>
            </a:r>
          </a:p>
          <a:p>
            <a:r>
              <a:rPr lang="de-DE" dirty="0" err="1" smtClean="0"/>
              <a:t>Subtrees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414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SUBTREE HINZUFÜGEN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04776"/>
            <a:ext cx="6400800" cy="2108200"/>
          </a:xfrm>
          <a:prstGeom prst="rect">
            <a:avLst/>
          </a:prstGeom>
        </p:spPr>
      </p:pic>
      <p:sp>
        <p:nvSpPr>
          <p:cNvPr id="5" name="Inhaltsplatzhalter 1"/>
          <p:cNvSpPr>
            <a:spLocks noGrp="1"/>
          </p:cNvSpPr>
          <p:nvPr>
            <p:ph idx="1"/>
          </p:nvPr>
        </p:nvSpPr>
        <p:spPr>
          <a:xfrm>
            <a:off x="315913" y="3501008"/>
            <a:ext cx="8512175" cy="31683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b="1" dirty="0" smtClean="0">
                <a:solidFill>
                  <a:srgbClr val="009587"/>
                </a:solidFill>
                <a:latin typeface="Courier New"/>
                <a:cs typeface="Courier New"/>
              </a:rPr>
              <a:t>web-</a:t>
            </a:r>
            <a:r>
              <a:rPr lang="de-DE" sz="1600" b="1" dirty="0" err="1" smtClean="0">
                <a:solidFill>
                  <a:srgbClr val="009587"/>
                </a:solidFill>
                <a:latin typeface="Courier New"/>
                <a:cs typeface="Courier New"/>
              </a:rPr>
              <a:t>app</a:t>
            </a:r>
            <a:r>
              <a:rPr lang="de-DE" sz="1600" dirty="0" smtClean="0">
                <a:latin typeface="Courier New"/>
                <a:cs typeface="Courier New"/>
              </a:rPr>
              <a:t>$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git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subtree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00BBD3"/>
                </a:solidFill>
                <a:latin typeface="Courier New"/>
                <a:cs typeface="Courier New"/>
              </a:rPr>
              <a:t>add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00BBD3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00BBD3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</a:t>
            </a:r>
            <a:r>
              <a:rPr lang="de-DE" sz="1600" b="1" dirty="0" err="1" smtClean="0">
                <a:latin typeface="Courier New"/>
                <a:cs typeface="Courier New"/>
              </a:rPr>
              <a:t>prefix</a:t>
            </a:r>
            <a:r>
              <a:rPr lang="de-DE" sz="1600" b="1" dirty="0" smtClean="0">
                <a:latin typeface="Courier New"/>
                <a:cs typeface="Courier New"/>
              </a:rPr>
              <a:t> 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b="1" dirty="0" err="1" smtClean="0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de-DE" sz="1600" b="1" dirty="0">
                <a:solidFill>
                  <a:srgbClr val="84A4C1"/>
                </a:solidFill>
                <a:latin typeface="Courier New"/>
                <a:cs typeface="Courier New"/>
              </a:rPr>
              <a:t>	</a:t>
            </a:r>
            <a:r>
              <a:rPr lang="de-DE" sz="1600" b="1" dirty="0" smtClean="0">
                <a:solidFill>
                  <a:srgbClr val="84A4C1"/>
                </a:solidFill>
                <a:latin typeface="Courier New"/>
                <a:cs typeface="Courier New"/>
              </a:rPr>
              <a:t>		</a:t>
            </a:r>
            <a:r>
              <a:rPr lang="de-DE" sz="1600" b="1" dirty="0" smtClean="0">
                <a:latin typeface="Courier New"/>
                <a:cs typeface="Courier New"/>
              </a:rPr>
              <a:t>--squash </a:t>
            </a:r>
            <a:r>
              <a:rPr lang="de-DE" sz="1600" b="1" dirty="0" err="1" smtClean="0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endParaRPr lang="de-DE" sz="1600" b="1" dirty="0">
              <a:solidFill>
                <a:srgbClr val="2095F2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b="1" dirty="0" smtClean="0">
                <a:solidFill>
                  <a:srgbClr val="2095F2"/>
                </a:solidFill>
                <a:latin typeface="Courier New"/>
                <a:cs typeface="Courier New"/>
              </a:rPr>
              <a:t>			</a:t>
            </a:r>
            <a:r>
              <a:rPr lang="de-DE" sz="1600" b="1" dirty="0" err="1" smtClean="0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b="1" dirty="0" smtClean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de-DE" sz="11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git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>
                <a:latin typeface="Courier New"/>
                <a:cs typeface="Courier New"/>
              </a:rPr>
              <a:t>fetch</a:t>
            </a:r>
            <a:r>
              <a:rPr lang="de-DE" sz="1600" dirty="0">
                <a:latin typeface="Courier New"/>
                <a:cs typeface="Courier New"/>
              </a:rPr>
              <a:t> ../</a:t>
            </a:r>
            <a:r>
              <a:rPr lang="de-DE" sz="1600" dirty="0" err="1">
                <a:solidFill>
                  <a:srgbClr val="2095F2"/>
                </a:solidFill>
                <a:latin typeface="Courier New"/>
                <a:cs typeface="Courier New"/>
              </a:rPr>
              <a:t>bootstrap.git</a:t>
            </a:r>
            <a:r>
              <a:rPr lang="de-DE" sz="1600" dirty="0">
                <a:latin typeface="Courier New"/>
                <a:cs typeface="Courier New"/>
              </a:rPr>
              <a:t>/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endParaRPr lang="de-DE" sz="1600" dirty="0">
              <a:solidFill>
                <a:srgbClr val="AB51A8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warning</a:t>
            </a:r>
            <a:r>
              <a:rPr lang="de-DE" sz="1600" dirty="0" smtClean="0">
                <a:latin typeface="Courier New"/>
                <a:cs typeface="Courier New"/>
              </a:rPr>
              <a:t>: </a:t>
            </a:r>
            <a:r>
              <a:rPr lang="de-DE" sz="1600" dirty="0" err="1" smtClean="0">
                <a:latin typeface="Courier New"/>
                <a:cs typeface="Courier New"/>
              </a:rPr>
              <a:t>no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common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 err="1" smtClean="0">
                <a:latin typeface="Courier New"/>
                <a:cs typeface="Courier New"/>
              </a:rPr>
              <a:t>commits</a:t>
            </a:r>
            <a:endParaRPr lang="de-DE" sz="16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 err="1" smtClean="0">
                <a:latin typeface="Courier New"/>
                <a:cs typeface="Courier New"/>
              </a:rPr>
              <a:t>From</a:t>
            </a:r>
            <a:r>
              <a:rPr lang="de-DE" sz="1600" dirty="0" smtClean="0">
                <a:latin typeface="Courier New"/>
                <a:cs typeface="Courier New"/>
              </a:rPr>
              <a:t> </a:t>
            </a:r>
            <a:r>
              <a:rPr lang="de-DE" sz="1600" dirty="0">
                <a:latin typeface="Courier New"/>
                <a:cs typeface="Courier New"/>
              </a:rPr>
              <a:t>../</a:t>
            </a:r>
            <a:r>
              <a:rPr lang="de-DE" sz="1600" dirty="0" err="1">
                <a:solidFill>
                  <a:srgbClr val="00BBD3"/>
                </a:solidFill>
                <a:latin typeface="Courier New"/>
                <a:cs typeface="Courier New"/>
              </a:rPr>
              <a:t>bootstrap</a:t>
            </a:r>
            <a:endParaRPr lang="de-DE" sz="1600" dirty="0">
              <a:solidFill>
                <a:srgbClr val="00BBD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de-DE" sz="1600" dirty="0">
                <a:latin typeface="Courier New"/>
                <a:cs typeface="Courier New"/>
              </a:rPr>
              <a:t> * </a:t>
            </a:r>
            <a:r>
              <a:rPr lang="de-DE" sz="1600" dirty="0" err="1">
                <a:latin typeface="Courier New"/>
                <a:cs typeface="Courier New"/>
              </a:rPr>
              <a:t>branch</a:t>
            </a:r>
            <a:r>
              <a:rPr lang="de-DE" sz="1600" dirty="0">
                <a:latin typeface="Courier New"/>
                <a:cs typeface="Courier New"/>
              </a:rPr>
              <a:t>            </a:t>
            </a:r>
            <a:r>
              <a:rPr lang="de-DE" sz="1600" dirty="0" err="1">
                <a:solidFill>
                  <a:srgbClr val="AB51A8"/>
                </a:solidFill>
                <a:latin typeface="Courier New"/>
                <a:cs typeface="Courier New"/>
              </a:rPr>
              <a:t>master</a:t>
            </a:r>
            <a:r>
              <a:rPr lang="de-DE" sz="1600" dirty="0">
                <a:latin typeface="Courier New"/>
                <a:cs typeface="Courier New"/>
              </a:rPr>
              <a:t>     -&gt; FETCH_HEAD</a:t>
            </a:r>
          </a:p>
          <a:p>
            <a:pPr marL="0" indent="0">
              <a:buNone/>
            </a:pPr>
            <a:r>
              <a:rPr lang="de-DE" sz="1600" dirty="0" err="1">
                <a:latin typeface="Courier New"/>
                <a:cs typeface="Courier New"/>
              </a:rPr>
              <a:t>Added</a:t>
            </a:r>
            <a:r>
              <a:rPr lang="de-DE" sz="1600" dirty="0">
                <a:latin typeface="Courier New"/>
                <a:cs typeface="Courier New"/>
              </a:rPr>
              <a:t> dir '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src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main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webapp</a:t>
            </a:r>
            <a:r>
              <a:rPr lang="de-DE" sz="1600" dirty="0">
                <a:solidFill>
                  <a:srgbClr val="84A4C1"/>
                </a:solidFill>
                <a:latin typeface="Courier New"/>
                <a:cs typeface="Courier New"/>
              </a:rPr>
              <a:t>/</a:t>
            </a:r>
            <a:r>
              <a:rPr lang="de-DE" sz="1600" dirty="0" err="1">
                <a:solidFill>
                  <a:srgbClr val="84A4C1"/>
                </a:solidFill>
                <a:latin typeface="Courier New"/>
                <a:cs typeface="Courier New"/>
              </a:rPr>
              <a:t>bootstrap</a:t>
            </a:r>
            <a:r>
              <a:rPr lang="de-DE" sz="1600" dirty="0">
                <a:latin typeface="Courier New"/>
                <a:cs typeface="Courier New"/>
              </a:rPr>
              <a:t>'</a:t>
            </a:r>
            <a:endParaRPr lang="de-DE" sz="1800" b="1" dirty="0" smtClean="0">
              <a:solidFill>
                <a:srgbClr val="84A4C1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200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6245</Words>
  <Application>Microsoft Macintosh PowerPoint</Application>
  <PresentationFormat>Bildschirmpräsentation (4:3)</PresentationFormat>
  <Paragraphs>1442</Paragraphs>
  <Slides>145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145</vt:i4>
      </vt:variant>
    </vt:vector>
  </HeadingPairs>
  <TitlesOfParts>
    <vt:vector size="146" baseType="lpstr">
      <vt:lpstr>Office-Design</vt:lpstr>
      <vt:lpstr>W-JAX 07.11.14 | WORKSHOP</vt:lpstr>
      <vt:lpstr>VORSTELLUNG</vt:lpstr>
      <vt:lpstr>GIT – ZUM NACHLESEN</vt:lpstr>
      <vt:lpstr>AGENDA</vt:lpstr>
      <vt:lpstr>VORBEREITUNG</vt:lpstr>
      <vt:lpstr>INSTALLATION DER VM</vt:lpstr>
      <vt:lpstr>VERWENDUNG DER VM</vt:lpstr>
      <vt:lpstr>VORBEREITUNG</vt:lpstr>
      <vt:lpstr>WORKSHOP VM – GIT + GIT-TOOLS</vt:lpstr>
      <vt:lpstr>WORKSHOP VM – ENTWICKLUNGSTOOLS</vt:lpstr>
      <vt:lpstr>TEIL 1</vt:lpstr>
      <vt:lpstr>GIT BESTANDTEILE</vt:lpstr>
      <vt:lpstr>SCHNELLEINSTIEG</vt:lpstr>
      <vt:lpstr>DAS REPOSITORY - EINE OBJEKTDATENBANK</vt:lpstr>
      <vt:lpstr>OBJEKTDATENBANK – LOW LEVEL OPERATIONEN</vt:lpstr>
      <vt:lpstr>GEHEIMNISSE DES INDEX (STAGE, CACHE)</vt:lpstr>
      <vt:lpstr>VERZWEIGUNGEN - BRANCHES</vt:lpstr>
      <vt:lpstr>BRANCHES &amp; TAGS:  ÜBERBLICK</vt:lpstr>
      <vt:lpstr>REFERENZEN</vt:lpstr>
      <vt:lpstr>ÜBUNG: OBJEKTDATENBANK</vt:lpstr>
      <vt:lpstr>TEIL 1</vt:lpstr>
      <vt:lpstr>GIT INTERN: MERGES 1</vt:lpstr>
      <vt:lpstr>GIT INTERN: MERGES 1</vt:lpstr>
      <vt:lpstr>GIT INTERN: MERGES 1</vt:lpstr>
      <vt:lpstr>GIT INTERN: FASTFORWARD-MERGE (I)</vt:lpstr>
      <vt:lpstr>GIT INTERN: NO-FASTWORWARD</vt:lpstr>
      <vt:lpstr>GIT INTERN: SQUASH</vt:lpstr>
      <vt:lpstr>GIT INTERN: MERGE-BASE</vt:lpstr>
      <vt:lpstr>GIT INTERN: MERGE-FILE</vt:lpstr>
      <vt:lpstr>GIT INTERN: MERGES 2 - KONFLIKTE</vt:lpstr>
      <vt:lpstr>GIT INTERN: MERGES 2 - CHECKOUT</vt:lpstr>
      <vt:lpstr>GIT INTERNAS: MERGE-TOOL</vt:lpstr>
      <vt:lpstr>GIT INTERN: MERGES 2 - STRATEGIEN</vt:lpstr>
      <vt:lpstr>GIT INTERN: MERGES 2 - KONFLIKTE</vt:lpstr>
      <vt:lpstr>GIT MERGES: RERERE</vt:lpstr>
      <vt:lpstr>TEIL 1</vt:lpstr>
      <vt:lpstr>GIT INTERNAS: REMOTES</vt:lpstr>
      <vt:lpstr>GIT INTERNAS: REMOTES</vt:lpstr>
      <vt:lpstr>GIT INTERNAS: REFSPEC</vt:lpstr>
      <vt:lpstr>GIT INTERNAS: REFSPEC</vt:lpstr>
      <vt:lpstr>GIT INTERNAS: REFSPEC</vt:lpstr>
      <vt:lpstr>GIT INTERNAS: REFSPEC</vt:lpstr>
      <vt:lpstr>GIT INTERNAS: REFSPEC-KONFIGURATION</vt:lpstr>
      <vt:lpstr>GIT INTERNAS: REFSPEC-BEISPIELE</vt:lpstr>
      <vt:lpstr>GIT INTERNAS: FETCH</vt:lpstr>
      <vt:lpstr>GIT INTERNAS: PULL</vt:lpstr>
      <vt:lpstr>GIT INTERNAS: TRACKING BRANCHES</vt:lpstr>
      <vt:lpstr>GIT INTERNAS: TRACKING BRANCH VERBINDEN</vt:lpstr>
      <vt:lpstr>GIT INTERNAS: PUSH</vt:lpstr>
      <vt:lpstr>GIT INTERN: PUSH.DEFAULT</vt:lpstr>
      <vt:lpstr>GIT INTERN: PUSH EMPFEHLUNG</vt:lpstr>
      <vt:lpstr>GIT INTERNAS: :-/</vt:lpstr>
      <vt:lpstr>ÜBUNG: REMOTE-REPOSITORIES</vt:lpstr>
      <vt:lpstr>TEIL 2</vt:lpstr>
      <vt:lpstr>TYPISCHE WORKFLOWS IN DER ENTWICKLUNG</vt:lpstr>
      <vt:lpstr>ARBEITEN AUF GEMEINSAMEN BRANCH (MERGE)</vt:lpstr>
      <vt:lpstr>ARBEITEN MIT FEATURE-BRANCHES</vt:lpstr>
      <vt:lpstr>REBASING - ÜBERBLICK</vt:lpstr>
      <vt:lpstr>ARBEITEN AUF GEMEINSAMEN BRANCH (REBASE)</vt:lpstr>
      <vt:lpstr>REBASE DURCHFÜHREN</vt:lpstr>
      <vt:lpstr>NOCH MEHR REBASE</vt:lpstr>
      <vt:lpstr>CHERRY-PICK</vt:lpstr>
      <vt:lpstr>INTERAKTIVES REBASE</vt:lpstr>
      <vt:lpstr>ÜBUNG: REBASE - 1</vt:lpstr>
      <vt:lpstr>ÜBUNG: REBASE - 2</vt:lpstr>
      <vt:lpstr>PULL-REQUESTS</vt:lpstr>
      <vt:lpstr>PULL-REQUEST FÜR REVIEW-WORKFLOWS</vt:lpstr>
      <vt:lpstr>TEIL 2</vt:lpstr>
      <vt:lpstr>RELEASEPROZESS - GITFLOW</vt:lpstr>
      <vt:lpstr>RELEASEPROZESS - GITFLOW</vt:lpstr>
      <vt:lpstr>RELEASEPROZESS - FEATURE ENTWICKELN (I)</vt:lpstr>
      <vt:lpstr>RELEASEPROZESS  – FEATURE ENTWICKELN (II)</vt:lpstr>
      <vt:lpstr>RELEASEPROZESS – RELEASE ERZEUGEN (I)</vt:lpstr>
      <vt:lpstr>RELEASEPROZESS – RELEASE ERZEUGEN (II)</vt:lpstr>
      <vt:lpstr>RELEASEPROZESS – HOTFIX ERSTELLEN (I)</vt:lpstr>
      <vt:lpstr>RELEASEPROZESS – HOTFIX ERSTELLEN (II)</vt:lpstr>
      <vt:lpstr>RELEASEPROZESS - GITFLOW ÜBERSICHT</vt:lpstr>
      <vt:lpstr>RELEASEPROZESS - GITFLOW-TOOLS</vt:lpstr>
      <vt:lpstr>RELEASEPROZESS – GITFLOW GOODIES</vt:lpstr>
      <vt:lpstr>RELEASEPROZESS - GITFLOW PROBLEME</vt:lpstr>
      <vt:lpstr>ÜBUNG: GIT FLOW</vt:lpstr>
      <vt:lpstr>TEIL 3</vt:lpstr>
      <vt:lpstr>HINTERGRUND: KOMPLEXE PROJEKTE</vt:lpstr>
      <vt:lpstr>REPOSITORY AUFTEILUNG: MODULE</vt:lpstr>
      <vt:lpstr>HOMOGENE MODULE</vt:lpstr>
      <vt:lpstr>INHOMOGENE MODULE (I)</vt:lpstr>
      <vt:lpstr>INHOMOGENE MODULE (II)</vt:lpstr>
      <vt:lpstr>EINGEBUNDENE REPOSITORIES</vt:lpstr>
      <vt:lpstr>Submodule</vt:lpstr>
      <vt:lpstr>SUBTREE</vt:lpstr>
      <vt:lpstr>PRAXIS-BEISPIEL</vt:lpstr>
      <vt:lpstr>TEIL 3</vt:lpstr>
      <vt:lpstr>SUBMODULE HINZUFÜGEN</vt:lpstr>
      <vt:lpstr>KLONEN MIT SUBMODULES</vt:lpstr>
      <vt:lpstr>NEUE VERSION EINBINDEN</vt:lpstr>
      <vt:lpstr>ALTERNATIVE: BRANCH EINBINDEN (SEIT GIT 1.8.2)</vt:lpstr>
      <vt:lpstr>IN SUBMODULES ÄNDERN</vt:lpstr>
      <vt:lpstr>TEIL 3</vt:lpstr>
      <vt:lpstr>SUBTREE HINZUFÜGEN</vt:lpstr>
      <vt:lpstr>KLONEN MIT SUBTREES</vt:lpstr>
      <vt:lpstr>NEUE VERSION EINBINDEN</vt:lpstr>
      <vt:lpstr>IN SUBTREES ÄNDERN (I)</vt:lpstr>
      <vt:lpstr>IN SUBTREES ÄNDERN (II)</vt:lpstr>
      <vt:lpstr>SUBTREE HINZUFÜGEN</vt:lpstr>
      <vt:lpstr>IN SUBTREES ARBEITEN (1)</vt:lpstr>
      <vt:lpstr>IN SUBTREES ARBEITEN (II)</vt:lpstr>
      <vt:lpstr>TEIL 4</vt:lpstr>
      <vt:lpstr>libgit2</vt:lpstr>
      <vt:lpstr>LIBGIT2 - C-BEISPIEL</vt:lpstr>
      <vt:lpstr>LIBGIT2 - RUGGED BEISPIEL (1)</vt:lpstr>
      <vt:lpstr>LIBGIT2 - RUGGED BEISPIEL (2)</vt:lpstr>
      <vt:lpstr>TEIL 4</vt:lpstr>
      <vt:lpstr>JGIT – JAVA GIT IMPLEMENTIERUNG</vt:lpstr>
      <vt:lpstr>JGIT - EINBINDEN</vt:lpstr>
      <vt:lpstr>JGIT – KOMMANDOZEILE</vt:lpstr>
      <vt:lpstr>JGIT - PORCELAIN API</vt:lpstr>
      <vt:lpstr>JGIT – REPOSITORY API</vt:lpstr>
      <vt:lpstr>JGIT – WALKER (I)</vt:lpstr>
      <vt:lpstr>JGIT – WALKER (II)</vt:lpstr>
      <vt:lpstr>JGIT – OBJEKTE LESEN UND SCHREIBEN</vt:lpstr>
      <vt:lpstr>ÜBUNG: EIN MERGETOOL MIT JGIT</vt:lpstr>
      <vt:lpstr>ÜBUNG: EIN MERGETOOL MIT JGIT</vt:lpstr>
      <vt:lpstr>TEIL 4</vt:lpstr>
      <vt:lpstr>JGIT ADD-ON: GROOVY GRGIT</vt:lpstr>
      <vt:lpstr>JGIT ADD-ON: ATLASSIAN GITFLOW API</vt:lpstr>
      <vt:lpstr>GITHUB REST API </vt:lpstr>
      <vt:lpstr>TEIL 5</vt:lpstr>
      <vt:lpstr>GRADLE UND GIT</vt:lpstr>
      <vt:lpstr>TOWNSFOLK / GRADLE-RELEASE</vt:lpstr>
      <vt:lpstr>AJOBERSTAR / GRADLE-GIT</vt:lpstr>
      <vt:lpstr>TEIL 5</vt:lpstr>
      <vt:lpstr>MAVEN RELEASE PLUGIN</vt:lpstr>
      <vt:lpstr>MAVEN-RELEASE-PLUGIN – KONFIGURATION 1</vt:lpstr>
      <vt:lpstr>MAVEN-RELEASE-PLUGIN – KONFIGURATION 2</vt:lpstr>
      <vt:lpstr>MAVEN-RELEASE-PLUGIN – SCHRITT 1</vt:lpstr>
      <vt:lpstr>MAVEN-RELEASE-PLUGIN – SCHRITT 2</vt:lpstr>
      <vt:lpstr>MAVEN-RELEASE-PLUGIN - ANWENDUNG</vt:lpstr>
      <vt:lpstr>TEIL 5</vt:lpstr>
      <vt:lpstr>ATLASSIAN JGIT-FLOW</vt:lpstr>
      <vt:lpstr>ATLASSIAN JGIT-FLOW – KONFIGURATION 1</vt:lpstr>
      <vt:lpstr>ATLASSIAN JGIT-FLOW – KONFIGURATION 2</vt:lpstr>
      <vt:lpstr>ATLASSIAN JGIT-FLOW - ANWENDUNG</vt:lpstr>
      <vt:lpstr>ATLASSIAN JGIT-FLOW - ANWENDUNG</vt:lpstr>
      <vt:lpstr>VIELEN DANK!</vt:lpstr>
      <vt:lpstr>COPYRIGHT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414</cp:revision>
  <cp:lastPrinted>2014-10-26T13:13:16Z</cp:lastPrinted>
  <dcterms:created xsi:type="dcterms:W3CDTF">2014-10-26T08:55:17Z</dcterms:created>
  <dcterms:modified xsi:type="dcterms:W3CDTF">2014-10-26T17:24:13Z</dcterms:modified>
</cp:coreProperties>
</file>